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3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notesMasterIdLst>
    <p:notesMasterId r:id="rId66"/>
  </p:notesMasterIdLst>
  <p:handoutMasterIdLst>
    <p:handoutMasterId r:id="rId67"/>
  </p:handoutMasterIdLst>
  <p:sldIdLst>
    <p:sldId id="731" r:id="rId2"/>
    <p:sldId id="732" r:id="rId3"/>
    <p:sldId id="733" r:id="rId4"/>
    <p:sldId id="663" r:id="rId5"/>
    <p:sldId id="740" r:id="rId6"/>
    <p:sldId id="741" r:id="rId7"/>
    <p:sldId id="722" r:id="rId8"/>
    <p:sldId id="664" r:id="rId9"/>
    <p:sldId id="603" r:id="rId10"/>
    <p:sldId id="604" r:id="rId11"/>
    <p:sldId id="605" r:id="rId12"/>
    <p:sldId id="723" r:id="rId13"/>
    <p:sldId id="669" r:id="rId14"/>
    <p:sldId id="698" r:id="rId15"/>
    <p:sldId id="670" r:id="rId16"/>
    <p:sldId id="671" r:id="rId17"/>
    <p:sldId id="697" r:id="rId18"/>
    <p:sldId id="694" r:id="rId19"/>
    <p:sldId id="742" r:id="rId20"/>
    <p:sldId id="674" r:id="rId21"/>
    <p:sldId id="615" r:id="rId22"/>
    <p:sldId id="668" r:id="rId23"/>
    <p:sldId id="711" r:id="rId24"/>
    <p:sldId id="614" r:id="rId25"/>
    <p:sldId id="713" r:id="rId26"/>
    <p:sldId id="641" r:id="rId27"/>
    <p:sldId id="642" r:id="rId28"/>
    <p:sldId id="724" r:id="rId29"/>
    <p:sldId id="643" r:id="rId30"/>
    <p:sldId id="734" r:id="rId31"/>
    <p:sldId id="650" r:id="rId32"/>
    <p:sldId id="652" r:id="rId33"/>
    <p:sldId id="620" r:id="rId34"/>
    <p:sldId id="700" r:id="rId35"/>
    <p:sldId id="600" r:id="rId36"/>
    <p:sldId id="621" r:id="rId37"/>
    <p:sldId id="705" r:id="rId38"/>
    <p:sldId id="707" r:id="rId39"/>
    <p:sldId id="708" r:id="rId40"/>
    <p:sldId id="709" r:id="rId41"/>
    <p:sldId id="710" r:id="rId42"/>
    <p:sldId id="702" r:id="rId43"/>
    <p:sldId id="701" r:id="rId44"/>
    <p:sldId id="704" r:id="rId45"/>
    <p:sldId id="703" r:id="rId46"/>
    <p:sldId id="715" r:id="rId47"/>
    <p:sldId id="626" r:id="rId48"/>
    <p:sldId id="726" r:id="rId49"/>
    <p:sldId id="725" r:id="rId50"/>
    <p:sldId id="728" r:id="rId51"/>
    <p:sldId id="727" r:id="rId52"/>
    <p:sldId id="730" r:id="rId53"/>
    <p:sldId id="627" r:id="rId54"/>
    <p:sldId id="628" r:id="rId55"/>
    <p:sldId id="588" r:id="rId56"/>
    <p:sldId id="633" r:id="rId57"/>
    <p:sldId id="685" r:id="rId58"/>
    <p:sldId id="743" r:id="rId59"/>
    <p:sldId id="712" r:id="rId60"/>
    <p:sldId id="562" r:id="rId61"/>
    <p:sldId id="567" r:id="rId62"/>
    <p:sldId id="737" r:id="rId63"/>
    <p:sldId id="738" r:id="rId64"/>
    <p:sldId id="739" r:id="rId65"/>
  </p:sldIdLst>
  <p:sldSz cx="12188825" cy="6858000"/>
  <p:notesSz cx="6858000" cy="9144000"/>
  <p:custDataLst>
    <p:tags r:id="rId68"/>
  </p:custDataLst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83EB7B-6A2A-FD4A-9270-254626D48F17}">
          <p14:sldIdLst>
            <p14:sldId id="731"/>
            <p14:sldId id="732"/>
            <p14:sldId id="733"/>
            <p14:sldId id="663"/>
            <p14:sldId id="740"/>
            <p14:sldId id="741"/>
            <p14:sldId id="722"/>
            <p14:sldId id="664"/>
            <p14:sldId id="603"/>
            <p14:sldId id="604"/>
            <p14:sldId id="605"/>
            <p14:sldId id="723"/>
            <p14:sldId id="669"/>
            <p14:sldId id="698"/>
            <p14:sldId id="670"/>
            <p14:sldId id="671"/>
            <p14:sldId id="697"/>
            <p14:sldId id="694"/>
            <p14:sldId id="742"/>
            <p14:sldId id="674"/>
            <p14:sldId id="615"/>
            <p14:sldId id="668"/>
            <p14:sldId id="711"/>
            <p14:sldId id="614"/>
            <p14:sldId id="713"/>
            <p14:sldId id="641"/>
            <p14:sldId id="642"/>
            <p14:sldId id="724"/>
            <p14:sldId id="643"/>
            <p14:sldId id="734"/>
            <p14:sldId id="650"/>
            <p14:sldId id="652"/>
            <p14:sldId id="620"/>
            <p14:sldId id="700"/>
            <p14:sldId id="600"/>
            <p14:sldId id="621"/>
            <p14:sldId id="705"/>
            <p14:sldId id="707"/>
            <p14:sldId id="708"/>
            <p14:sldId id="709"/>
            <p14:sldId id="710"/>
            <p14:sldId id="702"/>
            <p14:sldId id="701"/>
            <p14:sldId id="704"/>
            <p14:sldId id="703"/>
            <p14:sldId id="715"/>
            <p14:sldId id="626"/>
            <p14:sldId id="726"/>
            <p14:sldId id="725"/>
            <p14:sldId id="728"/>
            <p14:sldId id="727"/>
            <p14:sldId id="730"/>
            <p14:sldId id="627"/>
            <p14:sldId id="628"/>
            <p14:sldId id="588"/>
            <p14:sldId id="633"/>
            <p14:sldId id="685"/>
            <p14:sldId id="743"/>
            <p14:sldId id="712"/>
            <p14:sldId id="562"/>
            <p14:sldId id="567"/>
            <p14:sldId id="737"/>
            <p14:sldId id="738"/>
            <p14:sldId id="7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796">
          <p15:clr>
            <a:srgbClr val="A4A3A4"/>
          </p15:clr>
        </p15:guide>
        <p15:guide id="2" pos="1720">
          <p15:clr>
            <a:srgbClr val="A4A3A4"/>
          </p15:clr>
        </p15:guide>
        <p15:guide id="3" pos="36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Office [7]" lastIdx="1" clrIdx="0"/>
  <p:cmAuthor id="1" name="Dale Kim" initials="DK" lastIdx="15" clrIdx="1">
    <p:extLst/>
  </p:cmAuthor>
  <p:cmAuthor id="2" name="swooledge" initials="SEW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078" autoAdjust="0"/>
    <p:restoredTop sz="73726" autoAdjust="0"/>
  </p:normalViewPr>
  <p:slideViewPr>
    <p:cSldViewPr snapToGrid="0" snapToObjects="1">
      <p:cViewPr varScale="1">
        <p:scale>
          <a:sx n="78" d="100"/>
          <a:sy n="78" d="100"/>
        </p:scale>
        <p:origin x="648" y="168"/>
      </p:cViewPr>
      <p:guideLst>
        <p:guide orient="horz" pos="796"/>
        <p:guide pos="1720"/>
        <p:guide pos="360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4" d="100"/>
        <a:sy n="154" d="100"/>
      </p:scale>
      <p:origin x="0" y="0"/>
    </p:cViewPr>
  </p:sorterViewPr>
  <p:notesViewPr>
    <p:cSldViewPr snapToGrid="0" snapToObjects="1">
      <p:cViewPr varScale="1">
        <p:scale>
          <a:sx n="82" d="100"/>
          <a:sy n="82" d="100"/>
        </p:scale>
        <p:origin x="3168" y="16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tags" Target="tags/tag1.xml"/><Relationship Id="rId69" Type="http://schemas.openxmlformats.org/officeDocument/2006/relationships/commentAuthors" Target="commentAuthor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emf"/><Relationship Id="rId3" Type="http://schemas.openxmlformats.org/officeDocument/2006/relationships/image" Target="../media/image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3007F-2CFB-D44D-BF5A-55B9EE60840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320685" y="8753470"/>
            <a:ext cx="2069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Arial"/>
                <a:cs typeface="Arial"/>
              </a:rPr>
              <a:t>© MapR Technologies, </a:t>
            </a:r>
            <a:r>
              <a:rPr lang="en-US" sz="900" dirty="0" smtClean="0">
                <a:solidFill>
                  <a:srgbClr val="000000"/>
                </a:solidFill>
                <a:latin typeface="Arial"/>
                <a:cs typeface="Arial"/>
              </a:rPr>
              <a:t>confidential </a:t>
            </a:r>
            <a:endParaRPr lang="en-US" sz="9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MapR006_DphIV_app_ppt_logotype_rgbRED_noBox.eps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43093" y="119252"/>
            <a:ext cx="1252570" cy="320040"/>
          </a:xfrm>
          <a:prstGeom prst="rect">
            <a:avLst/>
          </a:prstGeom>
        </p:spPr>
      </p:pic>
      <p:pic>
        <p:nvPicPr>
          <p:cNvPr id="4" name="Picture 3" descr="Max_CG9-01-01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64" y="8536141"/>
            <a:ext cx="506861" cy="5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4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E8932-7A25-5240-B9BA-D3C5466B7FBD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Picture 7" descr="MapR006_DphIV_app_ppt_elephant_rgb128-161-182.eps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B6E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8677696"/>
            <a:ext cx="508000" cy="330200"/>
          </a:xfrm>
          <a:prstGeom prst="rect">
            <a:avLst/>
          </a:prstGeom>
        </p:spPr>
      </p:pic>
      <p:pic>
        <p:nvPicPr>
          <p:cNvPr id="10" name="Picture 9" descr="MapR006_DphIV_app_ppt_logotype_rgbRED_noBo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76" y="137160"/>
            <a:ext cx="125257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hyperlink" Target="https://github.com/iandow/design-patterns-for-fast-data" TargetMode="Externa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Relationship Id="rId3" Type="http://schemas.openxmlformats.org/officeDocument/2006/relationships/hyperlink" Target="https://www.mapr.com/blog/scaling-kafka-common-challenges-solved" TargetMode="Externa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00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630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7697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They call a topic a “log” (basically a distributed message bus).</a:t>
            </a:r>
          </a:p>
          <a:p>
            <a:r>
              <a:rPr lang="en-US" baseline="0" dirty="0" smtClean="0"/>
              <a:t>Default retention period = 7 days.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6619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849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66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8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10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688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consumer goes down, we let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1425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Kafka uses Zookeeper which is good at managing cluster related stuff, like </a:t>
            </a:r>
          </a:p>
          <a:p>
            <a:r>
              <a:rPr lang="en-US" dirty="0" smtClean="0"/>
              <a:t>	who’s the leader for each</a:t>
            </a:r>
            <a:r>
              <a:rPr lang="en-US" baseline="0" dirty="0" smtClean="0"/>
              <a:t> topic</a:t>
            </a:r>
            <a:r>
              <a:rPr lang="en-US" dirty="0" smtClean="0"/>
              <a:t>?</a:t>
            </a:r>
          </a:p>
          <a:p>
            <a:r>
              <a:rPr lang="en-US" dirty="0" smtClean="0"/>
              <a:t>	which brokers are alive (and</a:t>
            </a:r>
            <a:r>
              <a:rPr lang="en-US" baseline="0" dirty="0" smtClean="0"/>
              <a:t> when have they failed)?</a:t>
            </a:r>
          </a:p>
          <a:p>
            <a:r>
              <a:rPr lang="en-US" baseline="0" dirty="0" smtClean="0"/>
              <a:t>	which topics exist, and how are they configured (partitions, ttl, replica, etc)</a:t>
            </a:r>
            <a:endParaRPr lang="en-US" dirty="0" smtClean="0"/>
          </a:p>
          <a:p>
            <a:r>
              <a:rPr lang="en-US" dirty="0" smtClean="0"/>
              <a:t>No need for Kafka to reinvent</a:t>
            </a:r>
            <a:r>
              <a:rPr lang="en-US" baseline="0" dirty="0" smtClean="0"/>
              <a:t> it.</a:t>
            </a:r>
          </a:p>
          <a:p>
            <a:endParaRPr lang="en-US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why we can’t just remove the </a:t>
            </a:r>
            <a:r>
              <a:rPr lang="en-US" dirty="0" err="1" smtClean="0"/>
              <a:t>kafka</a:t>
            </a:r>
            <a:r>
              <a:rPr lang="en-US" dirty="0" smtClean="0"/>
              <a:t> </a:t>
            </a:r>
            <a:r>
              <a:rPr lang="en-US" dirty="0" err="1" smtClean="0"/>
              <a:t>log.dir</a:t>
            </a:r>
            <a:r>
              <a:rPr lang="en-US" dirty="0" smtClean="0"/>
              <a:t> to purge data. Also have to remove zookeeper </a:t>
            </a:r>
            <a:r>
              <a:rPr lang="en-US" dirty="0" err="1" smtClean="0"/>
              <a:t>data.dir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347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presentation provides an introduction to Apache Kafka,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describes how to use the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 API, and illustrates strategies for maximizing the throughput of Kafka pipelines to accommodate fast data. The code examples used during this talk are available at </a:t>
            </a:r>
            <a:r>
              <a:rPr lang="en-US" sz="16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github.com/iandow/design-patterns-for-fast-data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5839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r>
              <a:rPr lang="en-US" baseline="0" dirty="0" smtClean="0"/>
              <a:t> WORKFLOW:</a:t>
            </a:r>
          </a:p>
          <a:p>
            <a:r>
              <a:rPr lang="en-US" baseline="0" dirty="0" smtClean="0"/>
              <a:t>cd ~/development/kafka_2.11-0.10.0.1/</a:t>
            </a:r>
          </a:p>
          <a:p>
            <a:pPr marL="0" marR="0" lvl="1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bin/kafka-topics.sh --zookeeper ubuntu:2181 --list</a:t>
            </a:r>
          </a:p>
          <a:p>
            <a:endParaRPr lang="en-US" baseline="0" dirty="0" smtClean="0"/>
          </a:p>
          <a:p>
            <a:r>
              <a:rPr lang="en-US" dirty="0" smtClean="0"/>
              <a:t>bin/kafka-topics.sh --create --zookeeper ubuntu:2181 --replication-factor 1 --partitions 1 --topic test --config retention.ms=10000</a:t>
            </a:r>
          </a:p>
          <a:p>
            <a:r>
              <a:rPr lang="en-US" dirty="0" smtClean="0"/>
              <a:t>bin/kafka-topics.sh --describe --zookeeper ubuntu:2181 --topic test</a:t>
            </a:r>
          </a:p>
          <a:p>
            <a:r>
              <a:rPr lang="en-US" dirty="0" smtClean="0"/>
              <a:t>bin/kafka-topics.sh --zookeeper ubuntu:2181 --alter --topic test --config retention.ms=600000</a:t>
            </a:r>
          </a:p>
          <a:p>
            <a:r>
              <a:rPr lang="en-US" dirty="0" smtClean="0"/>
              <a:t>What’s the default TTL?</a:t>
            </a:r>
          </a:p>
          <a:p>
            <a:r>
              <a:rPr lang="en-US" dirty="0" smtClean="0"/>
              <a:t>What’s the default log.dir?</a:t>
            </a:r>
          </a:p>
          <a:p>
            <a:endParaRPr lang="en-US" dirty="0" smtClean="0"/>
          </a:p>
          <a:p>
            <a:r>
              <a:rPr lang="en-US" dirty="0" smtClean="0"/>
              <a:t>bin/kafka-console-producer.sh --broker-list ubuntu:9092 --topic test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bin/kafka-console-consumer.sh --zookeeper ubuntu:2181 --topic test --from-beginning</a:t>
            </a:r>
          </a:p>
          <a:p>
            <a:endParaRPr lang="en-US" dirty="0" smtClean="0"/>
          </a:p>
          <a:p>
            <a:r>
              <a:rPr lang="en-US" dirty="0" smtClean="0"/>
              <a:t>Pipe tcpdump to the</a:t>
            </a:r>
            <a:r>
              <a:rPr lang="en-US" baseline="0" dirty="0" smtClean="0"/>
              <a:t> producer.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bin/kafka-topics.sh --delete --zookeeper ubuntu:2181 --topic 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7286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WORKFLOW: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kafka_intro</a:t>
            </a:r>
            <a:r>
              <a:rPr lang="en-US" baseline="0" dirty="0" smtClean="0"/>
              <a:t> project in </a:t>
            </a:r>
            <a:r>
              <a:rPr lang="en-US" dirty="0" smtClean="0"/>
              <a:t>Intellij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terminal in Intellij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Git checkout initial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Go thru</a:t>
            </a:r>
            <a:r>
              <a:rPr lang="en-US" baseline="0" dirty="0" smtClean="0"/>
              <a:t> BasicConsumer, then BasicProducer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6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WORKFLOW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Open ~/development/heroku-kafka-demo-java/</a:t>
            </a:r>
            <a:r>
              <a:rPr lang="en-US" baseline="0" dirty="0" smtClean="0"/>
              <a:t> in IntelliJ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Double</a:t>
            </a:r>
            <a:r>
              <a:rPr lang="en-US" baseline="0" dirty="0" smtClean="0"/>
              <a:t> check the KAFKA_URL env variable in the Run config. Then run, or type this:</a:t>
            </a:r>
            <a:br>
              <a:rPr lang="en-US" baseline="0" dirty="0" smtClean="0"/>
            </a:br>
            <a:r>
              <a:rPr lang="en-US" dirty="0" smtClean="0"/>
              <a:t>java $JAVA_OPTS -cp target/classes:target/dependency/* com.heroku.kafka.demo.DemoApplication server config.yml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Then open http://localhost:8081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on the ubuntu kafka server, run this: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while true; do fortune | bin/kafka-console-producer.sh --broker-list localhost:9092 --topic mytest; done</a:t>
            </a:r>
            <a:br>
              <a:rPr lang="en-US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dirty="0" smtClean="0"/>
          </a:p>
          <a:p>
            <a:r>
              <a:rPr lang="en-US" dirty="0" smtClean="0"/>
              <a:t>index.js calls http://localhost:8081/api/messages</a:t>
            </a:r>
          </a:p>
          <a:p>
            <a:r>
              <a:rPr lang="en-US" dirty="0" smtClean="0"/>
              <a:t>DemoResource.java</a:t>
            </a:r>
            <a:r>
              <a:rPr lang="en-US" baseline="0" dirty="0" smtClean="0"/>
              <a:t> is the controller for those GETs</a:t>
            </a:r>
          </a:p>
          <a:p>
            <a:r>
              <a:rPr lang="en-US" baseline="0" dirty="0" smtClean="0"/>
              <a:t>Note, this example sets consumer/producer properties differently than other examples.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090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435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29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Kafka producer property</a:t>
            </a:r>
            <a:r>
              <a:rPr lang="en-US" baseline="0" dirty="0" smtClean="0"/>
              <a:t> to disable retries is simply ‘retries’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retries - # of retries before giving up. Setting to 0 prevent duplicate sends consumer side at the risk of possible message loss. Can we control?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344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linger.ms – how long messages are buffered</a:t>
            </a:r>
            <a:r>
              <a:rPr lang="en-US" sz="16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once the last send was acknowledged by the server. 0 is default (no wait). </a:t>
            </a:r>
            <a:endParaRPr lang="en-US" sz="16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block.on.buffer.full - default is true but if false kafka will raise an exception warning the client that messages aren’t being sent fast enough:</a:t>
            </a:r>
          </a:p>
          <a:p>
            <a:r>
              <a: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acks - number of servers required to ack of the current in sync set.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873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skip converting Person to bytes, you’ll get a SerializationException when Kafka tries</a:t>
            </a:r>
            <a:r>
              <a:rPr lang="en-US" baseline="0" dirty="0" smtClean="0"/>
              <a:t> to convert it to bytes using whatever serializer you specified (unless you wrote a custom serializer).</a:t>
            </a:r>
          </a:p>
          <a:p>
            <a:endParaRPr lang="en-US" dirty="0" smtClean="0"/>
          </a:p>
          <a:p>
            <a:r>
              <a:rPr lang="en-US" dirty="0" smtClean="0"/>
              <a:t>DEMO WORKFLOW:</a:t>
            </a:r>
          </a:p>
          <a:p>
            <a:r>
              <a:rPr lang="en-US" dirty="0" smtClean="0"/>
              <a:t>Open kafka-study project.</a:t>
            </a:r>
          </a:p>
          <a:p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compile: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mvn package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 Right click on the consumer class and say run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java -cp target/:target/kafka-study-1.0-jar-with-dependencies.jar com.mapr.demo.finserv.PersonConsumer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run a CLI producer to see the streamed bytes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~/development/kafka_2.11-0.10.0.1/bin/kafka-console-consumer.sh --zookeeper ubuntu:2181 --topic persons --from-beginning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Right click on the producer class and say run</a:t>
            </a:r>
            <a:b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6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java -cp target/:target/kafka-study-1.0-jar-with-dependencies.jar com.mapr.demo.finserv.PersonProducer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186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Knowing that one of your consumers will want to access various fields.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2356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</a:t>
            </a:r>
            <a:r>
              <a:rPr lang="en-US" baseline="0" dirty="0" smtClean="0"/>
              <a:t>asy field access downstream (easy for the developer).</a:t>
            </a:r>
          </a:p>
          <a:p>
            <a:endParaRPr lang="en-US" baseline="0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But, </a:t>
            </a:r>
            <a:r>
              <a:rPr lang="en-US" dirty="0" smtClean="0"/>
              <a:t>creates</a:t>
            </a:r>
            <a:r>
              <a:rPr lang="en-US" baseline="0" dirty="0" smtClean="0"/>
              <a:t> lots of objects, and objects are most costly than native types.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Calls substring A LOT!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Calls json.toString A LOT!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824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2604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Parsing is expensive.</a:t>
            </a:r>
          </a:p>
          <a:p>
            <a:r>
              <a:rPr lang="en-US" dirty="0" smtClean="0"/>
              <a:t>Creates</a:t>
            </a:r>
            <a:r>
              <a:rPr lang="en-US" baseline="0" dirty="0" smtClean="0"/>
              <a:t> lots of objects, and objects are most costly than native types</a:t>
            </a:r>
          </a:p>
          <a:p>
            <a:r>
              <a:rPr lang="en-US" baseline="0" dirty="0" smtClean="0"/>
              <a:t>Creates lots of strings with potentially inefficient memory locations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627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Gives us the convenience of easy</a:t>
            </a:r>
            <a:r>
              <a:rPr lang="en-US" baseline="0" dirty="0" smtClean="0"/>
              <a:t> field access, easy JSON object creation, and fast lookup into a byte[], and we can push parsing way downstream.</a:t>
            </a:r>
          </a:p>
          <a:p>
            <a:endParaRPr lang="en-US" baseline="0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Keeping our data in </a:t>
            </a:r>
            <a:r>
              <a:rPr lang="en-US" dirty="0" smtClean="0"/>
              <a:t>one large array has the best possible locality, 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the data is on one area of memory, 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cache-thrashing will be kept to a minimum.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20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2965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1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655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078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fanout example.</a:t>
            </a:r>
          </a:p>
          <a:p>
            <a:r>
              <a:rPr lang="en-US" dirty="0" smtClean="0"/>
              <a:t>Another</a:t>
            </a:r>
            <a:r>
              <a:rPr lang="en-US" baseline="0" dirty="0" smtClean="0"/>
              <a:t> good example:</a:t>
            </a:r>
            <a:endParaRPr lang="en-US" dirty="0" smtClean="0"/>
          </a:p>
          <a:p>
            <a:r>
              <a:rPr lang="en-US" dirty="0" smtClean="0"/>
              <a:t>https://heroku.github.io/kafka-demo/images/kafka-diagram.html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508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 smtClean="0"/>
              <a:t>It was much faster for us to ingest raw data into a byte array primitive type, and stream that using the ByteArray serializers, and only parse it to JSON as the last step in our pipeline.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152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WORKFLOW: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6066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https://github.com/junit-team/junit4/wiki/parameterized-tests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908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originally developed at LinkedIn and became an Apache project in July, 2011.</a:t>
            </a:r>
          </a:p>
          <a:p>
            <a:pPr marL="0" marR="0" lvl="1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530561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Kafka, “More Clusters, More Problems”</a:t>
            </a:r>
          </a:p>
          <a:p>
            <a:pPr marL="0" marR="0" lvl="1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tx2"/>
                </a:solidFill>
                <a:cs typeface="Arial"/>
                <a:hlinkClick r:id="rId3"/>
              </a:rPr>
              <a:t>https://www.mapr.com/blog/scaling-kafka-common-challenges-solved</a:t>
            </a:r>
            <a:r>
              <a:rPr lang="en-US" sz="1600" dirty="0" smtClean="0">
                <a:solidFill>
                  <a:schemeClr val="tx2"/>
                </a:solidFill>
                <a:cs typeface="Arial"/>
              </a:rPr>
              <a:t> </a:t>
            </a:r>
            <a:endParaRPr lang="en-US" dirty="0" smtClean="0"/>
          </a:p>
          <a:p>
            <a:r>
              <a:rPr lang="en-US" dirty="0" smtClean="0"/>
              <a:t>-no global namespace</a:t>
            </a:r>
          </a:p>
          <a:p>
            <a:r>
              <a:rPr lang="en-US" dirty="0" smtClean="0"/>
              <a:t>-unsynchronized offsets across clusters)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1066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227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All the components you need to build streaming big data applications can run on the same cluster using</a:t>
            </a:r>
            <a:r>
              <a:rPr lang="en-US" baseline="0" dirty="0" smtClean="0"/>
              <a:t> the MapR converged data platform.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MCDP combines Hadoop, Kafka, Spark, nosql data stores, DFS in one cluster.</a:t>
            </a:r>
          </a:p>
          <a:p>
            <a:r>
              <a:rPr lang="en-US" dirty="0" smtClean="0"/>
              <a:t>This is much preferred over creating different silos for each app. </a:t>
            </a:r>
          </a:p>
          <a:p>
            <a:r>
              <a:rPr lang="en-US" dirty="0" smtClean="0"/>
              <a:t>Adhoc clusters are much harder to secure, much harder to move data between, much harder to admin.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45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read an explanation of the example code and</a:t>
            </a:r>
            <a:r>
              <a:rPr lang="en-US" baseline="0" dirty="0" smtClean="0"/>
              <a:t> find a download like for the code in these 2 blogs.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35431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free</a:t>
            </a:r>
            <a:r>
              <a:rPr lang="en-US" baseline="0" dirty="0" smtClean="0"/>
              <a:t> on demand training   , spark ,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mapr</a:t>
            </a:r>
            <a:r>
              <a:rPr lang="en-US" baseline="0" dirty="0" smtClean="0"/>
              <a:t> streams and more at </a:t>
            </a:r>
            <a:r>
              <a:rPr lang="en-US" baseline="0" dirty="0" err="1" smtClean="0"/>
              <a:t>learn.mapr.com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079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64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96370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N*M links</a:t>
            </a:r>
          </a:p>
          <a:p>
            <a:r>
              <a:rPr lang="en-US" dirty="0" smtClean="0"/>
              <a:t>If one of those services</a:t>
            </a:r>
            <a:r>
              <a:rPr lang="en-US" baseline="0" dirty="0" smtClean="0"/>
              <a:t> restarts, you have to recover a lot of connections.</a:t>
            </a:r>
          </a:p>
          <a:p>
            <a:endParaRPr 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ad-hoc data pipelines are</a:t>
            </a:r>
            <a:r>
              <a:rPr lang="is-I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endParaRPr 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hard to scale and manage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systems that use them also scale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58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N+M links</a:t>
            </a:r>
          </a:p>
          <a:p>
            <a:r>
              <a:rPr lang="en-US" dirty="0" smtClean="0"/>
              <a:t>Kafka as a universal message bus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Transports messages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Provides a streaming </a:t>
            </a:r>
            <a:r>
              <a:rPr lang="en-US" dirty="0" err="1" smtClean="0"/>
              <a:t>api</a:t>
            </a:r>
            <a:r>
              <a:rPr lang="en-US" dirty="0" smtClean="0"/>
              <a:t> whereby apps can pub/sub topics</a:t>
            </a:r>
            <a:r>
              <a:rPr lang="en-US" baseline="0" dirty="0" smtClean="0"/>
              <a:t> but also create new derived topics which can feed other apps</a:t>
            </a:r>
            <a:endParaRPr lang="en-US" dirty="0" smtClean="0"/>
          </a:p>
          <a:p>
            <a:endParaRPr lang="en-US" dirty="0" smtClean="0"/>
          </a:p>
          <a:p>
            <a:r>
              <a:rPr lang="en-US" sz="16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 might look</a:t>
            </a:r>
            <a:r>
              <a:rPr lang="en-US" sz="16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this and say that’s a single point of failure.</a:t>
            </a:r>
            <a:endParaRPr lang="en-US" sz="16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 </a:t>
            </a:r>
            <a:r>
              <a:rPr lang="en-US" sz="16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kafka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highly distributed</a:t>
            </a:r>
            <a:r>
              <a:rPr lang="en-US" sz="16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scalable.</a:t>
            </a:r>
            <a:endParaRPr lang="en-US" sz="16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7130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Decoupling is one of the most important things that make microservices scalable.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4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can you do with streaming data?</a:t>
            </a:r>
          </a:p>
          <a:p>
            <a:r>
              <a:rPr lang="en-US" baseline="0" dirty="0" smtClean="0"/>
              <a:t>Text Mining: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Train a SPAM filter with every email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Detect anomalies through processing</a:t>
            </a:r>
            <a:r>
              <a:rPr lang="en-US" baseline="0" dirty="0" smtClean="0"/>
              <a:t> of logs and monitoring data, and take corrective action ASAP.</a:t>
            </a:r>
          </a:p>
          <a:p>
            <a:pPr marL="285750" indent="-285750">
              <a:buFont typeface="Arial" charset="0"/>
              <a:buChar char="•"/>
            </a:pPr>
            <a:r>
              <a:rPr lang="en-US" baseline="0" dirty="0" smtClean="0"/>
              <a:t>detect mechanical part failures, samsung phone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7112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9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1218723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444592" y="6567650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prstClr val="white"/>
                </a:solidFill>
              </a:rPr>
              <a:t>© 2016 MapR Technologies</a:t>
            </a:r>
            <a:endParaRPr lang="en-US" sz="900" dirty="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 dirty="0">
              <a:solidFill>
                <a:prstClr val="white"/>
              </a:solidFill>
            </a:endParaRPr>
          </a:p>
        </p:txBody>
      </p:sp>
      <p:pic>
        <p:nvPicPr>
          <p:cNvPr id="10" name="Picture 9" descr="MapR006_DphIV_app_ppt_logotype_white_noBox_Jan2014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9" y="553293"/>
            <a:ext cx="2556481" cy="65319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813332" y="868453"/>
            <a:ext cx="9373906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5000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59839" y="3456777"/>
            <a:ext cx="11244814" cy="643253"/>
          </a:xfrm>
        </p:spPr>
        <p:txBody>
          <a:bodyPr anchor="b" anchorCtr="0"/>
          <a:lstStyle>
            <a:lvl1pPr marL="0" indent="0">
              <a:buNone/>
              <a:tabLst>
                <a:tab pos="2916116" algn="l"/>
              </a:tabLst>
              <a:defRPr sz="44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59837" y="4349403"/>
            <a:ext cx="11244814" cy="57972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00" baseline="0">
                <a:solidFill>
                  <a:schemeClr val="bg1">
                    <a:alpha val="9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591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9837" y="4929126"/>
            <a:ext cx="11244814" cy="47642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>
                    <a:alpha val="8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591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9" name="Picture 18" descr="Max_white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" y="6309258"/>
            <a:ext cx="574155" cy="5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6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830" y="3107374"/>
            <a:ext cx="10027298" cy="643253"/>
          </a:xfrm>
        </p:spPr>
        <p:txBody>
          <a:bodyPr anchor="ctr"/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8" name="Picture 7" descr="Max_whit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" y="6309258"/>
            <a:ext cx="574155" cy="5741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54723" y="6584364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FFFFFF"/>
                </a:solidFill>
              </a:rPr>
              <a:t>© 2016 MapR Technologies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9" name="Picture 8" descr="MapR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19" y="6540109"/>
            <a:ext cx="796683" cy="1825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prstClr val="white"/>
              </a:solidFill>
            </a:endParaRPr>
          </a:p>
        </p:txBody>
      </p:sp>
      <p:sp>
        <p:nvSpPr>
          <p:cNvPr id="12" name="TextBox 11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 dirty="0">
              <a:solidFill>
                <a:prstClr val="white"/>
              </a:solidFill>
            </a:endParaRPr>
          </a:p>
        </p:txBody>
      </p:sp>
      <p:pic>
        <p:nvPicPr>
          <p:cNvPr id="13" name="Picture 12" descr="Max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" y="6309258"/>
            <a:ext cx="574155" cy="5741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354723" y="6584364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FFFFFF"/>
                </a:solidFill>
              </a:rPr>
              <a:t>© 2016 MapR Technologies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15" name="Picture 14" descr="Map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19" y="6540109"/>
            <a:ext cx="796683" cy="1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3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64974"/>
            <a:ext cx="10969943" cy="4761191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0026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9" y="1391478"/>
            <a:ext cx="10969943" cy="410818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ourier New"/>
                <a:cs typeface="Courier New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995607"/>
            <a:ext cx="10969943" cy="4191348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51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8" y="1842052"/>
            <a:ext cx="10969943" cy="42973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8" y="1264427"/>
            <a:ext cx="10969943" cy="53786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0793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62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9" y="1266572"/>
            <a:ext cx="5385514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266572"/>
            <a:ext cx="5387630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1708729"/>
            <a:ext cx="5387630" cy="4669229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47788" y="1708729"/>
            <a:ext cx="5387630" cy="4669229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3014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 dirty="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830" y="3107374"/>
            <a:ext cx="10027298" cy="643253"/>
          </a:xfrm>
        </p:spPr>
        <p:txBody>
          <a:bodyPr anchor="ctr"/>
          <a:lstStyle>
            <a:lvl1pPr marL="0" indent="0" algn="l" defTabSz="914361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8" name="Picture 7" descr="Max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7" y="6309258"/>
            <a:ext cx="574155" cy="57415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354723" y="6584364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rgbClr val="FFFFFF"/>
                </a:solidFill>
              </a:rPr>
              <a:t>© 2016 MapR Technologies</a:t>
            </a:r>
            <a:endParaRPr lang="en-US" sz="900" dirty="0">
              <a:solidFill>
                <a:srgbClr val="FFFFFF"/>
              </a:solidFill>
            </a:endParaRPr>
          </a:p>
        </p:txBody>
      </p:sp>
      <p:pic>
        <p:nvPicPr>
          <p:cNvPr id="9" name="Picture 8" descr="Map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19" y="6540109"/>
            <a:ext cx="796683" cy="1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68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9" y="1317435"/>
            <a:ext cx="10969943" cy="441815"/>
          </a:xfrm>
        </p:spPr>
        <p:txBody>
          <a:bodyPr anchor="b">
            <a:noAutofit/>
          </a:bodyPr>
          <a:lstStyle>
            <a:lvl1pPr marL="0" indent="0">
              <a:buNone/>
              <a:defRPr sz="3000" b="1">
                <a:latin typeface="Courier New"/>
                <a:cs typeface="Courier New"/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759250"/>
            <a:ext cx="10969943" cy="4486183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43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385764" y="1582614"/>
            <a:ext cx="2838211" cy="2326791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9525" cap="sq">
            <a:solidFill>
              <a:schemeClr val="accent2"/>
            </a:solidFill>
            <a:miter lim="800000"/>
          </a:ln>
          <a:effectLst>
            <a:glow rad="584200">
              <a:srgbClr val="FFFFFF">
                <a:alpha val="20000"/>
              </a:srgbClr>
            </a:glow>
          </a:effectLst>
        </p:spPr>
        <p:txBody>
          <a:bodyPr vert="horz" wrap="square" lIns="0" tIns="0" rIns="0" bIns="0" rtlCol="0">
            <a:spAutoFit/>
          </a:bodyPr>
          <a:lstStyle>
            <a:lvl1pPr marL="0" indent="0">
              <a:buNone/>
              <a:defRPr lang="en-US" dirty="0"/>
            </a:lvl1pPr>
          </a:lstStyle>
          <a:p>
            <a:pPr lvl="0"/>
            <a:r>
              <a:rPr lang="en-US" dirty="0" smtClean="0"/>
              <a:t>Drag picture to placeholder or click icon to add</a:t>
            </a:r>
          </a:p>
          <a:p>
            <a:pPr lvl="0"/>
            <a:endParaRPr lang="en-US" dirty="0" smtClean="0"/>
          </a:p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5764" y="222069"/>
            <a:ext cx="11418887" cy="7228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here to edit the title</a:t>
            </a: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397956" y="923725"/>
            <a:ext cx="8648700" cy="369332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4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the subtitle</a:t>
            </a:r>
          </a:p>
        </p:txBody>
      </p:sp>
    </p:spTree>
    <p:extLst>
      <p:ext uri="{BB962C8B-B14F-4D97-AF65-F5344CB8AC3E}">
        <p14:creationId xmlns:p14="http://schemas.microsoft.com/office/powerpoint/2010/main" val="142967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364804" y="951460"/>
            <a:ext cx="11471040" cy="0"/>
          </a:xfrm>
          <a:prstGeom prst="line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078991"/>
            <a:ext cx="11466576" cy="5266944"/>
          </a:xfrm>
        </p:spPr>
        <p:txBody>
          <a:bodyPr/>
          <a:lstStyle>
            <a:lvl1pPr marL="342885" indent="-34288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39711" indent="-339711">
              <a:buClr>
                <a:schemeClr val="accent1"/>
              </a:buClr>
              <a:defRPr sz="2400"/>
            </a:lvl2pPr>
            <a:lvl3pPr marL="973098" indent="-339711">
              <a:buClr>
                <a:schemeClr val="tx1"/>
              </a:buClr>
              <a:buFont typeface="Arial" panose="020B0604020202020204" pitchFamily="34" charset="0"/>
              <a:buChar char="–"/>
              <a:defRPr sz="2000"/>
            </a:lvl3pPr>
            <a:lvl4pPr marL="1547749" indent="-352410">
              <a:buClr>
                <a:schemeClr val="tx1"/>
              </a:buClr>
              <a:defRPr sz="2000"/>
            </a:lvl4pPr>
            <a:lvl5pPr>
              <a:defRPr sz="2000"/>
            </a:lvl5pPr>
          </a:lstStyle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56144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198166"/>
            <a:ext cx="10969943" cy="4927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40059" y="274639"/>
            <a:ext cx="10969943" cy="923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87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8" y="1842052"/>
            <a:ext cx="10969943" cy="42841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8" y="1330593"/>
            <a:ext cx="10969943" cy="4424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94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606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78158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643" y="1277678"/>
            <a:ext cx="5383398" cy="4927999"/>
          </a:xfrm>
        </p:spPr>
        <p:txBody>
          <a:bodyPr/>
          <a:lstStyle>
            <a:lvl1pPr marL="227013" indent="-227013">
              <a:defRPr sz="2800"/>
            </a:lvl1pPr>
            <a:lvl2pPr marL="511175" indent="-265113">
              <a:defRPr sz="2400"/>
            </a:lvl2pPr>
            <a:lvl3pPr marL="738188" indent="-246063">
              <a:defRPr sz="2000"/>
            </a:lvl3pPr>
            <a:lvl4pPr marL="1087438" indent="-303213">
              <a:defRPr sz="1800"/>
            </a:lvl4pPr>
            <a:lvl5pPr marL="1373188" indent="-303213"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188" y="1277678"/>
            <a:ext cx="5383398" cy="4927999"/>
          </a:xfrm>
        </p:spPr>
        <p:txBody>
          <a:bodyPr>
            <a:normAutofit/>
          </a:bodyPr>
          <a:lstStyle>
            <a:lvl1pPr marL="230188" indent="-228600">
              <a:defRPr sz="2800"/>
            </a:lvl1pPr>
            <a:lvl2pPr marL="625475" indent="-379413">
              <a:defRPr lang="en-US" sz="2400" kern="12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971550" indent="-303213">
              <a:defRPr sz="2000"/>
            </a:lvl3pPr>
            <a:lvl4pPr marL="1363663" indent="-303213">
              <a:defRPr sz="1800"/>
            </a:lvl4pPr>
            <a:lvl5pPr marL="1649413" indent="-303213"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25391" y="316011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4D4F53"/>
              </a:solidFill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-925391" y="3160119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rgbClr val="4D4F5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2235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9" y="1425597"/>
            <a:ext cx="5385514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6" y="1425597"/>
            <a:ext cx="5387630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6" y="1989168"/>
            <a:ext cx="5387630" cy="4030981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47788" y="1989168"/>
            <a:ext cx="5387630" cy="4030981"/>
          </a:xfrm>
        </p:spPr>
        <p:txBody>
          <a:bodyPr/>
          <a:lstStyle>
            <a:lvl1pPr marL="227013" indent="-227013">
              <a:defRPr sz="2800"/>
            </a:lvl1pPr>
            <a:lvl2pPr marL="514350" indent="-288925">
              <a:defRPr sz="2400"/>
            </a:lvl2pPr>
            <a:lvl3pPr marL="854075" indent="-303213">
              <a:defRPr sz="2000"/>
            </a:lvl3pPr>
            <a:lvl4pPr marL="1196975" indent="-303213">
              <a:defRPr sz="1800"/>
            </a:lvl4pPr>
            <a:lvl5pPr marL="1541463" indent="-303213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7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336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1336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684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1336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1336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8906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emf"/><Relationship Id="rId22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9" y="274639"/>
            <a:ext cx="10969943" cy="923528"/>
          </a:xfrm>
          <a:prstGeom prst="rect">
            <a:avLst/>
          </a:prstGeom>
        </p:spPr>
        <p:txBody>
          <a:bodyPr vert="horz" lIns="121899" tIns="60949" rIns="121899" bIns="60949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9" y="1198166"/>
            <a:ext cx="10969943" cy="4927999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1" name="Picture 20" descr="MapR006_DphIV_app_ppt_logotype_rgbRED_noBox.eps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09"/>
            <a:ext cx="831850" cy="21254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54723" y="6584364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© 2016 MapR Technologies</a:t>
            </a:r>
            <a:endParaRPr lang="en-US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757025" y="6507319"/>
            <a:ext cx="86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1200" smtClean="0">
                <a:solidFill>
                  <a:srgbClr val="747678"/>
                </a:solidFill>
              </a:rPr>
              <a:pPr/>
              <a:t>‹#›</a:t>
            </a:fld>
            <a:endParaRPr lang="en-US" sz="1200" dirty="0">
              <a:solidFill>
                <a:srgbClr val="747678"/>
              </a:solidFill>
            </a:endParaRPr>
          </a:p>
        </p:txBody>
      </p:sp>
      <p:pic>
        <p:nvPicPr>
          <p:cNvPr id="7" name="Picture 6" descr="Max_CG9-01.png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9" y="6329428"/>
            <a:ext cx="557845" cy="557845"/>
          </a:xfrm>
          <a:prstGeom prst="rect">
            <a:avLst/>
          </a:prstGeom>
        </p:spPr>
      </p:pic>
      <p:pic>
        <p:nvPicPr>
          <p:cNvPr id="8" name="Picture 7" descr="MapR006_DphIV_app_ppt_logotype_rgbRED_noBox.eps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09"/>
            <a:ext cx="831850" cy="212542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54723" y="6585753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© 2016 MapR Technologies</a:t>
            </a:r>
            <a:endParaRPr lang="en-US" sz="9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757025" y="6507319"/>
            <a:ext cx="863600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1200" smtClean="0">
                <a:solidFill>
                  <a:srgbClr val="747678"/>
                </a:solidFill>
              </a:rPr>
              <a:pPr/>
              <a:t>‹#›</a:t>
            </a:fld>
            <a:endParaRPr lang="en-US" sz="1200" dirty="0">
              <a:solidFill>
                <a:srgbClr val="747678"/>
              </a:solidFill>
            </a:endParaRPr>
          </a:p>
        </p:txBody>
      </p:sp>
      <p:pic>
        <p:nvPicPr>
          <p:cNvPr id="11" name="Picture 10" descr="Max_CG9-01.png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9" y="6329428"/>
            <a:ext cx="557845" cy="5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02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60" r:id="rId5"/>
    <p:sldLayoutId id="2147483818" r:id="rId6"/>
    <p:sldLayoutId id="2147483819" r:id="rId7"/>
    <p:sldLayoutId id="2147483820" r:id="rId8"/>
    <p:sldLayoutId id="2147483858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57" r:id="rId18"/>
    <p:sldLayoutId id="2147483859" r:id="rId19"/>
  </p:sldLayoutIdLst>
  <p:timing>
    <p:tnLst>
      <p:par>
        <p:cTn id="1" dur="indefinite" restart="never" nodeType="tmRoot"/>
      </p:par>
    </p:tnLst>
  </p:timing>
  <p:txStyles>
    <p:titleStyle>
      <a:lvl1pPr algn="l" defTabSz="609493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4488" indent="-344488" algn="l" defTabSz="609493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Arial"/>
          <a:ea typeface="+mn-ea"/>
          <a:cs typeface="Arial"/>
        </a:defRPr>
      </a:lvl1pPr>
      <a:lvl2pPr marL="801688" indent="-379413" algn="l" defTabSz="609493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138238" indent="-303213" algn="l" defTabSz="609493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490663" indent="-303213" algn="l" defTabSz="609493" rtl="0" eaLnBrk="1" latinLnBrk="0" hangingPunct="1">
        <a:spcBef>
          <a:spcPct val="20000"/>
        </a:spcBef>
        <a:buFont typeface="Arial"/>
        <a:buChar char="–"/>
        <a:tabLst>
          <a:tab pos="1604963" algn="l"/>
        </a:tabLst>
        <a:defRPr sz="1800" kern="1200">
          <a:solidFill>
            <a:schemeClr val="tx2"/>
          </a:solidFill>
          <a:latin typeface="Arial"/>
          <a:ea typeface="+mn-ea"/>
          <a:cs typeface="Arial"/>
        </a:defRPr>
      </a:lvl4pPr>
      <a:lvl5pPr marL="1835150" indent="-303213" algn="l" defTabSz="609493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21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8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hyperlink" Target="http://adilmoujahid.com/posts/2014/07/twitter-analytic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heroku.github.io/kafka-demo/" TargetMode="Externa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iandow/design-patterns-for-fast-data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center.heroku.com/articles/kafka-on-heroku" TargetMode="Externa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hyperlink" Target="http://kafka.apache.org/documentation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r.com/products/mapr-converged-data-platform" TargetMode="External"/><Relationship Id="rId4" Type="http://schemas.openxmlformats.org/officeDocument/2006/relationships/hyperlink" Target="http://www.bigendiandata.com/" TargetMode="External"/><Relationship Id="rId5" Type="http://schemas.openxmlformats.org/officeDocument/2006/relationships/hyperlink" Target="https://twitter.com/iandownard" TargetMode="External"/><Relationship Id="rId6" Type="http://schemas.openxmlformats.org/officeDocument/2006/relationships/hyperlink" Target="https://github.com/iandow" TargetMode="External"/><Relationship Id="rId7" Type="http://schemas.openxmlformats.org/officeDocument/2006/relationships/hyperlink" Target="https://www.linkedin.com/in/iandownard" TargetMode="External"/><Relationship Id="rId8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michael-noll.com/blog/2013/03/13/running-a-multi-broker-apache-kafka-cluster-on-a-single-node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mapr.com/appblueprint/overview" TargetMode="External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emf"/><Relationship Id="rId8" Type="http://schemas.openxmlformats.org/officeDocument/2006/relationships/image" Target="../media/image30.tiff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r-demos/finserv-ticks-demo/commit/35a0ddaad411bf7cec34919a4817482df2bf6462" TargetMode="External"/><Relationship Id="rId4" Type="http://schemas.openxmlformats.org/officeDocument/2006/relationships/hyperlink" Target="https://github.com/mapr-demos/finserv-ticks-demo/blob/35a0ddaad411bf7cec34919a4817482df2bf6462/src/main/java/com/mapr/demo/finserv/Tick2.jav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pr-demos/finserv-application-blueprint/blob/master/src/test/java/com/mapr/demo/finserv/ThreadCountSpeedIT.java" TargetMode="Externa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hyperlink" Target="https://github.com/iandow/kafka_junit_tests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gineering.linkedin.com/kafka/benchmarking-apache-kafka-2-million-writes-second-three-cheap-machines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mapr.com/appblueprint/overview" TargetMode="External"/><Relationship Id="rId12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emf"/><Relationship Id="rId8" Type="http://schemas.openxmlformats.org/officeDocument/2006/relationships/image" Target="../media/image30.tiff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r.com/blog/real-time-streaming-data-pipelines-apache-apis-kafka-spark-streaming-and-hbase" TargetMode="External"/><Relationship Id="rId4" Type="http://schemas.openxmlformats.org/officeDocument/2006/relationships/hyperlink" Target="https://www.mapr.com/streaming-architecture-using-apache-kafka-mapr-streams" TargetMode="External"/><Relationship Id="rId5" Type="http://schemas.openxmlformats.org/officeDocument/2006/relationships/hyperlink" Target="https://github.com/iandow/design-patterns-for-fast-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learn.mapr.com/" TargetMode="External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witter.com/streaming/overview" TargetMode="External"/><Relationship Id="rId4" Type="http://schemas.openxmlformats.org/officeDocument/2006/relationships/hyperlink" Target="https://data.sparkfun.com/streams/" TargetMode="External"/><Relationship Id="rId5" Type="http://schemas.openxmlformats.org/officeDocument/2006/relationships/hyperlink" Target="http://dweet.io/" TargetMode="External"/><Relationship Id="rId6" Type="http://schemas.openxmlformats.org/officeDocument/2006/relationships/hyperlink" Target="https://github.com/cjmatta/TwitterStream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NULL" TargetMode="External"/><Relationship Id="rId9" Type="http://schemas.openxmlformats.org/officeDocument/2006/relationships/hyperlink" Target="http://www.nyxdata.com/Data-Products/Daily-TAQ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9837" y="2156232"/>
            <a:ext cx="11244814" cy="995182"/>
          </a:xfrm>
        </p:spPr>
        <p:txBody>
          <a:bodyPr>
            <a:normAutofit/>
          </a:bodyPr>
          <a:lstStyle/>
          <a:p>
            <a:r>
              <a:rPr lang="en-US" dirty="0" smtClean="0"/>
              <a:t>Design Patterns for working with Fast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559837" y="4349403"/>
            <a:ext cx="11244814" cy="2263668"/>
          </a:xfrm>
        </p:spPr>
        <p:txBody>
          <a:bodyPr>
            <a:normAutofit/>
          </a:bodyPr>
          <a:lstStyle/>
          <a:p>
            <a:r>
              <a:rPr lang="en-US" dirty="0" smtClean="0"/>
              <a:t>Ian Downard, Technical Evangelist with MapR</a:t>
            </a:r>
          </a:p>
          <a:p>
            <a:r>
              <a:rPr lang="en-US" dirty="0"/>
              <a:t>Portland Java User Group</a:t>
            </a:r>
            <a:br>
              <a:rPr lang="en-US" dirty="0"/>
            </a:br>
            <a:r>
              <a:rPr lang="en-US" dirty="0"/>
              <a:t>October 18, 2016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2116" y="3543136"/>
            <a:ext cx="2550204" cy="253981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847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4" y="0"/>
            <a:ext cx="11550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18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27379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149" y="2973207"/>
            <a:ext cx="9769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“Text </a:t>
            </a:r>
            <a:r>
              <a:rPr lang="en-US" dirty="0"/>
              <a:t>mining is the application of natural language processing techniques and analytical methods to text data in order to derive relevant information</a:t>
            </a:r>
            <a:r>
              <a:rPr lang="en-US" dirty="0" smtClean="0"/>
              <a:t>.”</a:t>
            </a:r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962" y="4408750"/>
            <a:ext cx="3056219" cy="24492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4064" y="4408750"/>
            <a:ext cx="2635114" cy="203076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834064" y="476575"/>
            <a:ext cx="6092825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6"/>
              </a:rPr>
              <a:t>http://adilmoujahid.com/posts/2014/07/twitter-analytics</a:t>
            </a:r>
            <a:r>
              <a:rPr lang="en-US" sz="1400" dirty="0" smtClean="0">
                <a:hlinkClick r:id="rId6"/>
              </a:rPr>
              <a:t>/</a:t>
            </a:r>
            <a:r>
              <a:rPr lang="en-US" sz="1400" dirty="0" smtClean="0"/>
              <a:t>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19579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22209" y="310243"/>
            <a:ext cx="3507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cs typeface="Arial"/>
                <a:hlinkClick r:id="rId2"/>
              </a:rPr>
              <a:t>https://heroku.github.io/kafka-demo</a:t>
            </a:r>
            <a:r>
              <a:rPr lang="en-US" sz="1600" dirty="0" smtClean="0">
                <a:solidFill>
                  <a:schemeClr val="tx2"/>
                </a:solidFill>
                <a:cs typeface="Arial"/>
                <a:hlinkClick r:id="rId2"/>
              </a:rPr>
              <a:t>/</a:t>
            </a:r>
            <a:r>
              <a:rPr lang="en-US" sz="1600" dirty="0" smtClean="0">
                <a:solidFill>
                  <a:schemeClr val="tx2"/>
                </a:solidFill>
                <a:cs typeface="Arial"/>
              </a:rPr>
              <a:t> </a:t>
            </a:r>
            <a:endParaRPr lang="en-US" sz="16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05" y="648797"/>
            <a:ext cx="115443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68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19247" y="4448673"/>
            <a:ext cx="922901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FontTx/>
              <a:buChar char="●"/>
            </a:pPr>
            <a:r>
              <a:rPr lang="en-US" dirty="0" smtClean="0"/>
              <a:t>Messages </a:t>
            </a:r>
            <a:r>
              <a:rPr lang="en-US" dirty="0"/>
              <a:t>contain &lt;Key, </a:t>
            </a:r>
            <a:r>
              <a:rPr lang="en-US" dirty="0" smtClean="0"/>
              <a:t>Value&gt;</a:t>
            </a:r>
          </a:p>
          <a:p>
            <a:pPr marL="609493" indent="-304747">
              <a:buFontTx/>
              <a:buChar char="●"/>
            </a:pPr>
            <a:r>
              <a:rPr lang="en-US" dirty="0" smtClean="0"/>
              <a:t>delivered in order</a:t>
            </a:r>
          </a:p>
          <a:p>
            <a:pPr marL="609493" indent="-304747">
              <a:buChar char="●"/>
            </a:pPr>
            <a:r>
              <a:rPr lang="en-US" dirty="0" smtClean="0"/>
              <a:t>transferred as bytes (you specify serializer / deserializer)</a:t>
            </a:r>
          </a:p>
          <a:p>
            <a:pPr marL="609493" indent="-304747">
              <a:buChar char="●"/>
            </a:pPr>
            <a:r>
              <a:rPr lang="en-US" dirty="0" smtClean="0"/>
              <a:t>remain available for TTL</a:t>
            </a:r>
          </a:p>
          <a:p>
            <a:pPr marL="609493" indent="-304747">
              <a:buChar char="●"/>
            </a:pPr>
            <a:r>
              <a:rPr lang="en-US" dirty="0" smtClean="0"/>
              <a:t>with </a:t>
            </a:r>
            <a:r>
              <a:rPr lang="en-US" b="1" dirty="0" smtClean="0"/>
              <a:t>at </a:t>
            </a:r>
            <a:r>
              <a:rPr lang="en-US" b="1" dirty="0"/>
              <a:t>least once </a:t>
            </a:r>
            <a:r>
              <a:rPr lang="en-US" b="1" dirty="0" smtClean="0"/>
              <a:t>semantics</a:t>
            </a:r>
            <a:endParaRPr lang="en" b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0806645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699319" y="1358599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topic “topic1”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19034" y="1141201"/>
            <a:ext cx="12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Consumer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02229" y="1141201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</a:p>
        </p:txBody>
      </p:sp>
      <p:sp>
        <p:nvSpPr>
          <p:cNvPr id="14" name="Freeform 13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7262008" y="1310416"/>
            <a:ext cx="1123953" cy="487229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8" name="TextBox 17"/>
          <p:cNvSpPr txBox="1"/>
          <p:nvPr/>
        </p:nvSpPr>
        <p:spPr>
          <a:xfrm>
            <a:off x="8419034" y="2361349"/>
            <a:ext cx="12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Consumer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7295081" y="2110376"/>
            <a:ext cx="1057809" cy="420250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21" name="TextBox 20"/>
          <p:cNvSpPr txBox="1"/>
          <p:nvPr/>
        </p:nvSpPr>
        <p:spPr>
          <a:xfrm>
            <a:off x="1502229" y="2361349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22" name="Straight Arrow Connector 21"/>
          <p:cNvCxnSpPr>
            <a:stCxn id="13" idx="3"/>
          </p:cNvCxnSpPr>
          <p:nvPr/>
        </p:nvCxnSpPr>
        <p:spPr bwMode="auto">
          <a:xfrm>
            <a:off x="2711613" y="1325867"/>
            <a:ext cx="971794" cy="563120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23" name="Straight Arrow Connector 22"/>
          <p:cNvCxnSpPr>
            <a:stCxn id="21" idx="3"/>
          </p:cNvCxnSpPr>
          <p:nvPr/>
        </p:nvCxnSpPr>
        <p:spPr bwMode="auto">
          <a:xfrm flipV="1">
            <a:off x="2711613" y="2198793"/>
            <a:ext cx="971794" cy="347222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60" name="TextBox 59"/>
          <p:cNvSpPr txBox="1"/>
          <p:nvPr/>
        </p:nvSpPr>
        <p:spPr>
          <a:xfrm>
            <a:off x="3993650" y="152829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Message Log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852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02918" y="4448673"/>
            <a:ext cx="9229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Char char="●"/>
            </a:pPr>
            <a:r>
              <a:rPr lang="en-US" dirty="0"/>
              <a:t>Producers send messages one at a time</a:t>
            </a:r>
          </a:p>
          <a:p>
            <a:pPr marL="609493" indent="-304747">
              <a:buChar char="●"/>
            </a:pPr>
            <a:r>
              <a:rPr lang="en-US" dirty="0"/>
              <a:t>Consumers subscribe to topics, poll for messages,</a:t>
            </a:r>
            <a:br>
              <a:rPr lang="en-US" dirty="0"/>
            </a:br>
            <a:r>
              <a:rPr lang="en-US" dirty="0"/>
              <a:t>and receive records many at a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99319" y="1358599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19034" y="1141201"/>
            <a:ext cx="12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Consumer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02229" y="1141201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</a:p>
        </p:txBody>
      </p:sp>
      <p:sp>
        <p:nvSpPr>
          <p:cNvPr id="11" name="Freeform 10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 bwMode="auto">
          <a:xfrm flipV="1">
            <a:off x="7262008" y="1310416"/>
            <a:ext cx="1123953" cy="487229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3" name="TextBox 12"/>
          <p:cNvSpPr txBox="1"/>
          <p:nvPr/>
        </p:nvSpPr>
        <p:spPr>
          <a:xfrm>
            <a:off x="8419034" y="2361349"/>
            <a:ext cx="12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Consumer</a:t>
            </a:r>
          </a:p>
        </p:txBody>
      </p:sp>
      <p:cxnSp>
        <p:nvCxnSpPr>
          <p:cNvPr id="14" name="Straight Arrow Connector 13"/>
          <p:cNvCxnSpPr/>
          <p:nvPr/>
        </p:nvCxnSpPr>
        <p:spPr bwMode="auto">
          <a:xfrm>
            <a:off x="7295081" y="2110376"/>
            <a:ext cx="1057809" cy="420250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5" name="TextBox 14"/>
          <p:cNvSpPr txBox="1"/>
          <p:nvPr/>
        </p:nvSpPr>
        <p:spPr>
          <a:xfrm>
            <a:off x="1502229" y="2361349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2711613" y="1325867"/>
            <a:ext cx="971794" cy="563120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17" name="Straight Arrow Connector 16"/>
          <p:cNvCxnSpPr/>
          <p:nvPr/>
        </p:nvCxnSpPr>
        <p:spPr bwMode="auto">
          <a:xfrm flipV="1">
            <a:off x="2711613" y="2198793"/>
            <a:ext cx="971794" cy="347222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581924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993650" y="152829"/>
            <a:ext cx="2643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Message Log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683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02918" y="4448673"/>
            <a:ext cx="922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Char char="●"/>
            </a:pPr>
            <a:r>
              <a:rPr lang="en-US" dirty="0"/>
              <a:t>Producer sees a topic as one logic object.</a:t>
            </a:r>
          </a:p>
          <a:p>
            <a:pPr marL="609493" indent="-304747">
              <a:buChar char="●"/>
            </a:pPr>
            <a:r>
              <a:rPr lang="en-US" dirty="0"/>
              <a:t>The order of messages within a single partition is guaranteed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08831"/>
              </p:ext>
            </p:extLst>
          </p:nvPr>
        </p:nvGraphicFramePr>
        <p:xfrm>
          <a:off x="4632339" y="1852066"/>
          <a:ext cx="1617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391023" y="125698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1</a:t>
            </a:r>
          </a:p>
        </p:txBody>
      </p:sp>
      <p:sp>
        <p:nvSpPr>
          <p:cNvPr id="10" name="Freeform 9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86001" y="2324428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3495385" y="2488261"/>
            <a:ext cx="971794" cy="340159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3495385" y="2161872"/>
            <a:ext cx="971794" cy="347222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645588"/>
              </p:ext>
            </p:extLst>
          </p:nvPr>
        </p:nvGraphicFramePr>
        <p:xfrm>
          <a:off x="4632339" y="2634121"/>
          <a:ext cx="1617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7" name="TextBox 26"/>
          <p:cNvSpPr txBox="1"/>
          <p:nvPr/>
        </p:nvSpPr>
        <p:spPr>
          <a:xfrm>
            <a:off x="4362054" y="3144898"/>
            <a:ext cx="215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443697" y="204988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Partitioning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273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02918" y="4448673"/>
            <a:ext cx="92290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FontTx/>
              <a:buChar char="●"/>
            </a:pPr>
            <a:r>
              <a:rPr lang="en-US" dirty="0"/>
              <a:t>A single partition can only be read by one consumer.</a:t>
            </a:r>
          </a:p>
          <a:p>
            <a:pPr marL="609493" indent="-304747">
              <a:buChar char="●"/>
            </a:pPr>
            <a:r>
              <a:rPr lang="en-US" dirty="0" smtClean="0"/>
              <a:t>Partitioning </a:t>
            </a:r>
            <a:r>
              <a:rPr lang="en-US" dirty="0"/>
              <a:t>facilitates concurrent </a:t>
            </a:r>
            <a:r>
              <a:rPr lang="en-US" dirty="0" smtClean="0"/>
              <a:t>consumers.</a:t>
            </a:r>
          </a:p>
          <a:p>
            <a:pPr marL="609493" indent="-304747">
              <a:buFontTx/>
              <a:buChar char="●"/>
            </a:pPr>
            <a:r>
              <a:rPr lang="en-US" dirty="0" smtClean="0"/>
              <a:t>New consumers are automatically assigned a partition.</a:t>
            </a:r>
          </a:p>
        </p:txBody>
      </p:sp>
      <p:sp>
        <p:nvSpPr>
          <p:cNvPr id="8" name="Freeform 7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86001" y="2324428"/>
            <a:ext cx="1209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tx2"/>
                </a:solidFill>
                <a:latin typeface="Arial"/>
                <a:cs typeface="Arial"/>
              </a:rPr>
              <a:t>Producer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3495385" y="2488261"/>
            <a:ext cx="971794" cy="340159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3495385" y="2161872"/>
            <a:ext cx="971794" cy="347222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4" name="TextBox 13"/>
          <p:cNvSpPr txBox="1"/>
          <p:nvPr/>
        </p:nvSpPr>
        <p:spPr>
          <a:xfrm>
            <a:off x="7267056" y="2213078"/>
            <a:ext cx="188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Load balanced Consumer(s)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6428608" y="2059949"/>
            <a:ext cx="870263" cy="428312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6415123" y="2634121"/>
            <a:ext cx="883748" cy="181288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graphicFrame>
        <p:nvGraphicFramePr>
          <p:cNvPr id="17" name="Table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392769"/>
              </p:ext>
            </p:extLst>
          </p:nvPr>
        </p:nvGraphicFramePr>
        <p:xfrm>
          <a:off x="4632339" y="1852066"/>
          <a:ext cx="1617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85213"/>
              </p:ext>
            </p:extLst>
          </p:nvPr>
        </p:nvGraphicFramePr>
        <p:xfrm>
          <a:off x="4632339" y="2634121"/>
          <a:ext cx="1617624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4391023" y="125698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62054" y="3144898"/>
            <a:ext cx="2151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43697" y="204988"/>
            <a:ext cx="22349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Partitioning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336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2918" y="4448673"/>
            <a:ext cx="922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FontTx/>
              <a:buChar char="●"/>
            </a:pPr>
            <a:r>
              <a:rPr lang="en-US" dirty="0"/>
              <a:t>Calling commit marks where a consumer has finished processing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359089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174812" y="131041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522308" y="1878168"/>
            <a:ext cx="129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Consumer</a:t>
            </a:r>
          </a:p>
        </p:txBody>
      </p:sp>
      <p:sp>
        <p:nvSpPr>
          <p:cNvPr id="22" name="Freeform 21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7295081" y="2062834"/>
            <a:ext cx="1123953" cy="11573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8" name="Rectangle 17"/>
          <p:cNvSpPr/>
          <p:nvPr/>
        </p:nvSpPr>
        <p:spPr bwMode="auto">
          <a:xfrm>
            <a:off x="5917423" y="1870445"/>
            <a:ext cx="348436" cy="407924"/>
          </a:xfrm>
          <a:prstGeom prst="rect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cxnSp>
        <p:nvCxnSpPr>
          <p:cNvPr id="29" name="Curved Connector 28"/>
          <p:cNvCxnSpPr/>
          <p:nvPr/>
        </p:nvCxnSpPr>
        <p:spPr bwMode="auto">
          <a:xfrm rot="5400000">
            <a:off x="7615657" y="821458"/>
            <a:ext cx="30869" cy="3078900"/>
          </a:xfrm>
          <a:prstGeom prst="curvedConnector3">
            <a:avLst>
              <a:gd name="adj1" fmla="val 2004270"/>
            </a:avLst>
          </a:prstGeom>
          <a:noFill/>
          <a:ln w="3810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33" name="TextBox 32"/>
          <p:cNvSpPr txBox="1"/>
          <p:nvPr/>
        </p:nvSpPr>
        <p:spPr>
          <a:xfrm>
            <a:off x="6737256" y="299418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commit (p1, o6)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31229" y="3592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tx2"/>
                </a:solidFill>
                <a:latin typeface="Arial"/>
                <a:cs typeface="Arial"/>
              </a:rPr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032451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230" y="254841"/>
            <a:ext cx="3027938" cy="237977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02918" y="4448673"/>
            <a:ext cx="92290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FontTx/>
              <a:buChar char="●"/>
            </a:pPr>
            <a:r>
              <a:rPr lang="en-US" dirty="0" smtClean="0"/>
              <a:t>Thanks </a:t>
            </a:r>
            <a:r>
              <a:rPr lang="en-US" dirty="0"/>
              <a:t>to </a:t>
            </a:r>
            <a:r>
              <a:rPr lang="en-US" dirty="0" smtClean="0"/>
              <a:t>commit, when a consumer crashes, we let it.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147460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74812" y="131041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73320" y="1878168"/>
            <a:ext cx="1461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trike="sngStrike" dirty="0" smtClean="0">
                <a:solidFill>
                  <a:srgbClr val="FF0000"/>
                </a:solidFill>
                <a:latin typeface="Arial Rounded MT Bold" charset="0"/>
                <a:ea typeface="Arial Rounded MT Bold" charset="0"/>
                <a:cs typeface="Arial Rounded MT Bold" charset="0"/>
              </a:rPr>
              <a:t>Consumer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7295081" y="2062834"/>
            <a:ext cx="1123953" cy="11573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17" name="Rectangle 16"/>
          <p:cNvSpPr/>
          <p:nvPr/>
        </p:nvSpPr>
        <p:spPr bwMode="auto">
          <a:xfrm>
            <a:off x="5917423" y="1870445"/>
            <a:ext cx="348436" cy="407924"/>
          </a:xfrm>
          <a:prstGeom prst="rect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 bwMode="auto">
          <a:xfrm rot="5400000">
            <a:off x="7615657" y="821458"/>
            <a:ext cx="30869" cy="3078900"/>
          </a:xfrm>
          <a:prstGeom prst="curvedConnector3">
            <a:avLst>
              <a:gd name="adj1" fmla="val 2004270"/>
            </a:avLst>
          </a:prstGeom>
          <a:noFill/>
          <a:ln w="3810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24" name="TextBox 23"/>
          <p:cNvSpPr txBox="1"/>
          <p:nvPr/>
        </p:nvSpPr>
        <p:spPr>
          <a:xfrm>
            <a:off x="4931229" y="3592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Commit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466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302918" y="4448673"/>
            <a:ext cx="92290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09493" indent="-304747">
              <a:buFontTx/>
              <a:buChar char="●"/>
            </a:pPr>
            <a:r>
              <a:rPr lang="en-US" dirty="0" smtClean="0"/>
              <a:t>When </a:t>
            </a:r>
            <a:r>
              <a:rPr lang="en-US" dirty="0"/>
              <a:t>another consumer takes its place, it </a:t>
            </a:r>
            <a:r>
              <a:rPr lang="en-US" dirty="0" smtClean="0"/>
              <a:t>continues where </a:t>
            </a:r>
            <a:r>
              <a:rPr lang="en-US" dirty="0"/>
              <a:t>the old consumer left off</a:t>
            </a:r>
            <a:r>
              <a:rPr lang="en-US" dirty="0" smtClean="0"/>
              <a:t>.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8147460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74812" y="131041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“topic1”, partition 1</a:t>
            </a:r>
          </a:p>
        </p:txBody>
      </p:sp>
      <p:sp>
        <p:nvSpPr>
          <p:cNvPr id="15" name="Freeform 14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 bwMode="auto">
          <a:xfrm>
            <a:off x="5917423" y="1870445"/>
            <a:ext cx="348436" cy="407924"/>
          </a:xfrm>
          <a:prstGeom prst="rect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22307" y="1878168"/>
            <a:ext cx="1862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smtClean="0">
                <a:solidFill>
                  <a:schemeClr val="tx2"/>
                </a:solidFill>
                <a:latin typeface="Arial"/>
                <a:cs typeface="Arial"/>
              </a:rPr>
              <a:t>New Consumer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>
            <a:off x="7295081" y="2062834"/>
            <a:ext cx="1123953" cy="11573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5" name="Straight Arrow Connector 4"/>
          <p:cNvCxnSpPr/>
          <p:nvPr/>
        </p:nvCxnSpPr>
        <p:spPr bwMode="auto">
          <a:xfrm flipV="1">
            <a:off x="6090557" y="2394457"/>
            <a:ext cx="0" cy="414057"/>
          </a:xfrm>
          <a:prstGeom prst="straightConnector1">
            <a:avLst/>
          </a:prstGeom>
          <a:noFill/>
          <a:ln w="2540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sp>
        <p:nvSpPr>
          <p:cNvPr id="21" name="TextBox 20"/>
          <p:cNvSpPr txBox="1"/>
          <p:nvPr/>
        </p:nvSpPr>
        <p:spPr>
          <a:xfrm>
            <a:off x="4931229" y="359229"/>
            <a:ext cx="15969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smtClean="0">
                <a:solidFill>
                  <a:schemeClr val="tx2"/>
                </a:solidFill>
                <a:latin typeface="Arial"/>
                <a:cs typeface="Arial"/>
              </a:rPr>
              <a:t>Commit</a:t>
            </a:r>
            <a:endParaRPr lang="en-US" sz="32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84944" y="2792185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cursor</a:t>
            </a:r>
          </a:p>
        </p:txBody>
      </p:sp>
    </p:spTree>
    <p:extLst>
      <p:ext uri="{BB962C8B-B14F-4D97-AF65-F5344CB8AC3E}">
        <p14:creationId xmlns:p14="http://schemas.microsoft.com/office/powerpoint/2010/main" val="1041915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Abstract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This presentation provides an introduction to Apache Kafka, describes how to use the Kafka API, and illustrates strategies for maximizing the throughput of Kafka pipelines to accommodate fast data. 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code examples used during this talk are available at </a:t>
            </a:r>
            <a:r>
              <a:rPr lang="en-US" dirty="0">
                <a:solidFill>
                  <a:schemeClr val="tx1"/>
                </a:solidFill>
                <a:hlinkClick r:id="rId3"/>
              </a:rPr>
              <a:t>github.com/iandow/design-patterns-for-fast-data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99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depends on Zookeeper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22394" y="1600200"/>
            <a:ext cx="10969943" cy="4525965"/>
          </a:xfrm>
        </p:spPr>
        <p:txBody>
          <a:bodyPr/>
          <a:lstStyle/>
          <a:p>
            <a:r>
              <a:rPr lang="en-US" b="1" dirty="0" smtClean="0"/>
              <a:t>Leader election</a:t>
            </a:r>
            <a:r>
              <a:rPr lang="en-US" dirty="0" smtClean="0"/>
              <a:t> – each partition has a leader</a:t>
            </a:r>
          </a:p>
          <a:p>
            <a:endParaRPr lang="en-US" dirty="0"/>
          </a:p>
          <a:p>
            <a:r>
              <a:rPr lang="en-US" b="1" dirty="0" smtClean="0"/>
              <a:t>Cluster membership</a:t>
            </a:r>
            <a:r>
              <a:rPr lang="en-US" dirty="0" smtClean="0"/>
              <a:t> – broker up/down status</a:t>
            </a:r>
          </a:p>
          <a:p>
            <a:endParaRPr lang="en-US" dirty="0"/>
          </a:p>
          <a:p>
            <a:r>
              <a:rPr lang="en-US" b="1" dirty="0" smtClean="0"/>
              <a:t>Topic Configurations</a:t>
            </a:r>
            <a:r>
              <a:rPr lang="en-US" dirty="0" smtClean="0"/>
              <a:t> – topic names, partitions, replicas, TTLs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514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DEMO: Kafka CLI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Create, alter, pub/sub, and delete topic.</a:t>
            </a:r>
          </a:p>
          <a:p>
            <a:r>
              <a:rPr lang="en-US" dirty="0" smtClean="0"/>
              <a:t>See where topics are saved.</a:t>
            </a:r>
          </a:p>
        </p:txBody>
      </p:sp>
    </p:spTree>
    <p:extLst>
      <p:ext uri="{BB962C8B-B14F-4D97-AF65-F5344CB8AC3E}">
        <p14:creationId xmlns:p14="http://schemas.microsoft.com/office/powerpoint/2010/main" val="1374240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DEMO: Java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producer/consumer example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116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DEMO: Heroku Kafka-as-a-Service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Demo app:</a:t>
            </a:r>
          </a:p>
          <a:p>
            <a:pPr lvl="1"/>
            <a:r>
              <a:rPr lang="en-US" dirty="0"/>
              <a:t>https://github.com/iandow/heroku-kafka-demo-java</a:t>
            </a:r>
          </a:p>
          <a:p>
            <a:endParaRPr lang="en-US" dirty="0" smtClean="0"/>
          </a:p>
          <a:p>
            <a:r>
              <a:rPr lang="en-US" dirty="0" smtClean="0"/>
              <a:t>Docs and Pricing:</a:t>
            </a:r>
          </a:p>
          <a:p>
            <a:pPr lvl="1"/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devcenter.heroku.com/articles/kafka-on-heroku</a:t>
            </a:r>
            <a:endParaRPr lang="en-US" sz="1400" dirty="0" smtClean="0"/>
          </a:p>
          <a:p>
            <a:pPr lvl="1"/>
            <a:r>
              <a:rPr lang="en-US" sz="1400" dirty="0" smtClean="0"/>
              <a:t>$1,500/month !!!</a:t>
            </a:r>
          </a:p>
          <a:p>
            <a:pPr lvl="1"/>
            <a:r>
              <a:rPr lang="en-US" sz="1400" dirty="0" smtClean="0"/>
              <a:t>Oh, but rounding credits.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5157" y="2140466"/>
            <a:ext cx="6121853" cy="43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2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>
            <a:normAutofit/>
          </a:bodyPr>
          <a:lstStyle/>
          <a:p>
            <a:r>
              <a:rPr lang="en-US" dirty="0" smtClean="0"/>
              <a:t>DEMO: Kafka in a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send a message</a:t>
            </a:r>
          </a:p>
          <a:p>
            <a:pPr lvl="1"/>
            <a:r>
              <a:rPr lang="en-US" dirty="0" smtClean="0"/>
              <a:t>How to ensure delivery guarantee</a:t>
            </a:r>
          </a:p>
          <a:p>
            <a:pPr lvl="1"/>
            <a:r>
              <a:rPr lang="en-US" dirty="0" smtClean="0"/>
              <a:t>How to handle failure</a:t>
            </a:r>
          </a:p>
          <a:p>
            <a:pPr lvl="2"/>
            <a:r>
              <a:rPr lang="en-US" dirty="0" smtClean="0"/>
              <a:t>Demonstrate it:</a:t>
            </a:r>
          </a:p>
          <a:p>
            <a:pPr lvl="3"/>
            <a:r>
              <a:rPr lang="en-US" dirty="0" smtClean="0"/>
              <a:t>Change 20 second timeout in DemoResources.java</a:t>
            </a:r>
          </a:p>
          <a:p>
            <a:pPr lvl="3"/>
            <a:r>
              <a:rPr lang="en-US" dirty="0"/>
              <a:t>Observe the </a:t>
            </a:r>
            <a:r>
              <a:rPr lang="en-US" dirty="0" smtClean="0"/>
              <a:t>java.util.concurrent.Timeout in the user specified callback</a:t>
            </a:r>
          </a:p>
          <a:p>
            <a:pPr lvl="3"/>
            <a:r>
              <a:rPr lang="en-US" dirty="0" smtClean="0"/>
              <a:t>Also observe that the message may ultimately get there, (if its in transit)</a:t>
            </a:r>
            <a:br>
              <a:rPr lang="en-US" dirty="0" smtClean="0"/>
            </a:br>
            <a:endParaRPr lang="en-US" dirty="0" smtClean="0"/>
          </a:p>
          <a:p>
            <a:pPr lvl="2"/>
            <a:r>
              <a:rPr lang="en-US" dirty="0" smtClean="0"/>
              <a:t>To get rid of Dropwizard metrics, change timeout in DemoApplication.java</a:t>
            </a:r>
          </a:p>
          <a:p>
            <a:pPr lvl="3"/>
            <a:r>
              <a:rPr lang="en-US" dirty="0"/>
              <a:t>reporter.start(1, TimeUnit.</a:t>
            </a:r>
            <a:r>
              <a:rPr lang="en-US" i="1" dirty="0"/>
              <a:t>MINUTES</a:t>
            </a:r>
            <a:r>
              <a:rPr lang="en-US" dirty="0" smtClean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1159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Consumer Groups, Cursors, and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804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ProducerRecord vs ConsumerRecord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600200"/>
            <a:ext cx="10969943" cy="4525965"/>
          </a:xfrm>
        </p:spPr>
        <p:txBody>
          <a:bodyPr>
            <a:normAutofit/>
          </a:bodyPr>
          <a:lstStyle/>
          <a:p>
            <a:r>
              <a:rPr lang="en-US" dirty="0" smtClean="0"/>
              <a:t>Producers send messages one at a time as ProducerRecord</a:t>
            </a:r>
          </a:p>
          <a:p>
            <a:endParaRPr lang="en-US" dirty="0" smtClean="0"/>
          </a:p>
          <a:p>
            <a:r>
              <a:rPr lang="en-US" dirty="0" smtClean="0"/>
              <a:t>Consumers subscribe to topics and poll for messages and receive them many-at-a-time as ConsumerRecords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567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Consumer Groups, Cursors, and 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Consumer Groups – groups of consumers working together</a:t>
            </a:r>
          </a:p>
          <a:p>
            <a:endParaRPr lang="en-US" dirty="0" smtClean="0"/>
          </a:p>
          <a:p>
            <a:r>
              <a:rPr lang="en-US" dirty="0" smtClean="0"/>
              <a:t>Cursors – track positions of consumers</a:t>
            </a:r>
          </a:p>
          <a:p>
            <a:endParaRPr lang="en-US" dirty="0" smtClean="0"/>
          </a:p>
          <a:p>
            <a:r>
              <a:rPr lang="en-US" dirty="0" smtClean="0"/>
              <a:t>Partitions – subdivide a topic for scale</a:t>
            </a:r>
          </a:p>
          <a:p>
            <a:endParaRPr lang="en-US" dirty="0" smtClean="0"/>
          </a:p>
          <a:p>
            <a:r>
              <a:rPr lang="en-US" dirty="0" smtClean="0"/>
              <a:t>Replication Factor – replicate partitions across nodes for fault tolerance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68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Partition Balancing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Available partitions are balanced among consumers for a given group</a:t>
            </a:r>
          </a:p>
          <a:p>
            <a:pPr lvl="1"/>
            <a:r>
              <a:rPr lang="en-US" dirty="0" smtClean="0"/>
              <a:t>Single partition can be read by only one consumer</a:t>
            </a:r>
          </a:p>
          <a:p>
            <a:pPr lvl="1"/>
            <a:r>
              <a:rPr lang="en-US" dirty="0" smtClean="0"/>
              <a:t>A single consumer can read multiple partitions</a:t>
            </a:r>
          </a:p>
          <a:p>
            <a:pPr lvl="1"/>
            <a:r>
              <a:rPr lang="en-US" dirty="0" smtClean="0"/>
              <a:t>Examples:</a:t>
            </a:r>
          </a:p>
          <a:p>
            <a:pPr lvl="2"/>
            <a:r>
              <a:rPr lang="en-US" dirty="0" smtClean="0"/>
              <a:t>3 partitions, 2 consumers: 2 &amp; 1</a:t>
            </a:r>
          </a:p>
          <a:p>
            <a:pPr lvl="2"/>
            <a:r>
              <a:rPr lang="en-US" dirty="0" smtClean="0"/>
              <a:t>5 partitions, 1 consumer: 5</a:t>
            </a:r>
          </a:p>
          <a:p>
            <a:pPr lvl="2"/>
            <a:r>
              <a:rPr lang="en-US" dirty="0" smtClean="0"/>
              <a:t>3 partitions, 4 consumers: 1, 1, 1, 0 (4</a:t>
            </a:r>
            <a:r>
              <a:rPr lang="en-US" baseline="30000" dirty="0" smtClean="0"/>
              <a:t>th</a:t>
            </a:r>
            <a:r>
              <a:rPr lang="en-US" dirty="0" smtClean="0"/>
              <a:t> consumer gets no messages)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When new consumers join or new partitions added, rebalance occurs</a:t>
            </a:r>
          </a:p>
          <a:p>
            <a:pPr lvl="1"/>
            <a:r>
              <a:rPr lang="en-US" dirty="0" smtClean="0"/>
              <a:t>Some consumers will gain or lose partitions and there may be a slight pause in message delivery while this happens</a:t>
            </a:r>
          </a:p>
          <a:p>
            <a:pPr lvl="1"/>
            <a:r>
              <a:rPr lang="en-US" dirty="0" smtClean="0"/>
              <a:t>Can cause duplicates if consumers don’t properly commit cursors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6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360" y="112663"/>
            <a:ext cx="10969943" cy="923528"/>
          </a:xfrm>
        </p:spPr>
        <p:txBody>
          <a:bodyPr/>
          <a:lstStyle/>
          <a:p>
            <a:r>
              <a:rPr lang="en-US" dirty="0" smtClean="0"/>
              <a:t>Consumer Groups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08314"/>
            <a:ext cx="10969943" cy="4917851"/>
          </a:xfrm>
        </p:spPr>
        <p:txBody>
          <a:bodyPr>
            <a:normAutofit/>
          </a:bodyPr>
          <a:lstStyle/>
          <a:p>
            <a:r>
              <a:rPr lang="en-US" dirty="0" smtClean="0"/>
              <a:t>Only </a:t>
            </a:r>
            <a:r>
              <a:rPr lang="en-US" dirty="0"/>
              <a:t>one consumer IN </a:t>
            </a:r>
            <a:r>
              <a:rPr lang="en-US" dirty="0" smtClean="0"/>
              <a:t>A GROUP </a:t>
            </a:r>
            <a:r>
              <a:rPr lang="en-US" dirty="0"/>
              <a:t>can consume one topic/partition </a:t>
            </a:r>
            <a:r>
              <a:rPr lang="en-US" dirty="0" smtClean="0"/>
              <a:t>simultaneously</a:t>
            </a:r>
          </a:p>
          <a:p>
            <a:endParaRPr lang="en-US" dirty="0" smtClean="0"/>
          </a:p>
          <a:p>
            <a:r>
              <a:rPr lang="en-US" dirty="0" smtClean="0"/>
              <a:t>Consumers in different groups will see the same messages if they read the same topic/partition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071" y="3751305"/>
            <a:ext cx="4466998" cy="23748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9093" y="6056514"/>
            <a:ext cx="4673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cs typeface="Arial"/>
                <a:hlinkClick r:id="rId4"/>
              </a:rPr>
              <a:t>http://</a:t>
            </a:r>
            <a:r>
              <a:rPr lang="en-US" sz="1800" dirty="0" smtClean="0">
                <a:solidFill>
                  <a:schemeClr val="tx2"/>
                </a:solidFill>
                <a:cs typeface="Arial"/>
                <a:hlinkClick r:id="rId4"/>
              </a:rPr>
              <a:t>kafka.apache.org/documentation.html</a:t>
            </a:r>
            <a:r>
              <a:rPr lang="en-US" sz="1800" dirty="0" smtClean="0">
                <a:solidFill>
                  <a:schemeClr val="tx2"/>
                </a:solidFill>
                <a:cs typeface="Arial"/>
              </a:rPr>
              <a:t> </a:t>
            </a:r>
            <a:endParaRPr lang="en-US" sz="1800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5480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Ian Downard is a technical evangelist for MapR where he is focused on creating developer-friendly ways to use the </a:t>
            </a:r>
            <a:r>
              <a:rPr lang="en-US" u="sng" dirty="0">
                <a:hlinkClick r:id="rId3"/>
              </a:rPr>
              <a:t>MapR Converged Data Platform.</a:t>
            </a:r>
          </a:p>
          <a:p>
            <a:endParaRPr lang="en-US" dirty="0"/>
          </a:p>
          <a:p>
            <a:r>
              <a:rPr lang="en-US" dirty="0"/>
              <a:t>Personal Blog: </a:t>
            </a:r>
            <a:r>
              <a:rPr lang="en-US" sz="2400" u="sng" dirty="0">
                <a:hlinkClick r:id="rId4"/>
              </a:rPr>
              <a:t>http://www.bigendiandata.com</a:t>
            </a:r>
          </a:p>
          <a:p>
            <a:r>
              <a:rPr lang="en-US" dirty="0"/>
              <a:t>Twitter: </a:t>
            </a:r>
            <a:r>
              <a:rPr lang="en-US" sz="2400" u="sng" dirty="0">
                <a:hlinkClick r:id="rId5"/>
              </a:rPr>
              <a:t>https://twitter.com/iandownard</a:t>
            </a:r>
          </a:p>
          <a:p>
            <a:r>
              <a:rPr lang="en-US" dirty="0"/>
              <a:t>GitHub: </a:t>
            </a:r>
            <a:r>
              <a:rPr lang="en-US" sz="2400" u="sng" dirty="0">
                <a:hlinkClick r:id="rId6"/>
              </a:rPr>
              <a:t>https://github.com/iandow</a:t>
            </a:r>
          </a:p>
          <a:p>
            <a:r>
              <a:rPr lang="en-US" dirty="0"/>
              <a:t>LinkedIn:</a:t>
            </a:r>
            <a:r>
              <a:rPr lang="en-US" sz="2400" dirty="0"/>
              <a:t> </a:t>
            </a:r>
            <a:r>
              <a:rPr lang="en-US" sz="2400" u="sng" dirty="0">
                <a:hlinkClick r:id="rId7"/>
              </a:rPr>
              <a:t>https://www.linkedin.com/in/iandownard</a:t>
            </a:r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9844" y="2487413"/>
            <a:ext cx="2015336" cy="30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898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Hexagon 36"/>
          <p:cNvSpPr/>
          <p:nvPr/>
        </p:nvSpPr>
        <p:spPr bwMode="auto">
          <a:xfrm>
            <a:off x="7630789" y="658751"/>
            <a:ext cx="1289956" cy="926760"/>
          </a:xfrm>
          <a:prstGeom prst="hexagon">
            <a:avLst/>
          </a:prstGeom>
          <a:solidFill>
            <a:schemeClr val="bg2">
              <a:lumMod val="10000"/>
              <a:lumOff val="9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Cursor Persistence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3380014"/>
            <a:ext cx="10969943" cy="28700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Ensure consumers pick up from where they left off after a stop</a:t>
            </a:r>
          </a:p>
          <a:p>
            <a:r>
              <a:rPr lang="en-US" dirty="0" smtClean="0"/>
              <a:t>Tracks last known commit point for message reads</a:t>
            </a:r>
          </a:p>
          <a:p>
            <a:r>
              <a:rPr lang="en-US" dirty="0" smtClean="0"/>
              <a:t>By default, auto commit after 5s (</a:t>
            </a:r>
            <a:r>
              <a:rPr lang="en-US" sz="2400" dirty="0" smtClean="0">
                <a:latin typeface="Courier New" charset="0"/>
                <a:ea typeface="Courier New" charset="0"/>
                <a:cs typeface="Courier New" charset="0"/>
              </a:rPr>
              <a:t>auto.commit.interval.ms</a:t>
            </a:r>
            <a:r>
              <a:rPr lang="en-US" dirty="0" smtClean="0"/>
              <a:t>) </a:t>
            </a:r>
          </a:p>
          <a:p>
            <a:pPr lvl="1"/>
            <a:r>
              <a:rPr lang="en-US" dirty="0" smtClean="0"/>
              <a:t>If slow consumer code, auto commit() might go out before processed</a:t>
            </a:r>
          </a:p>
          <a:p>
            <a:pPr lvl="1"/>
            <a:r>
              <a:rPr lang="en-US" dirty="0" smtClean="0"/>
              <a:t>You can explicitly commit with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consumer.commit()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If you need to concurrent consumers, would you use consumer groups or topic partitions?</a:t>
            </a:r>
          </a:p>
        </p:txBody>
      </p:sp>
      <p:graphicFrame>
        <p:nvGraphicFramePr>
          <p:cNvPr id="47" name="Table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992161"/>
              </p:ext>
            </p:extLst>
          </p:nvPr>
        </p:nvGraphicFramePr>
        <p:xfrm>
          <a:off x="3848567" y="1888987"/>
          <a:ext cx="323524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  <a:gridCol w="404406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8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600" b="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9" name="TextBox 48"/>
          <p:cNvSpPr txBox="1"/>
          <p:nvPr/>
        </p:nvSpPr>
        <p:spPr>
          <a:xfrm>
            <a:off x="3791426" y="1407585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tx2"/>
                </a:solidFill>
                <a:latin typeface="Arial"/>
                <a:cs typeface="Arial"/>
              </a:rPr>
              <a:t>topic “topic1”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51175" y="829744"/>
            <a:ext cx="168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/>
                <a:cs typeface="Arial"/>
              </a:rPr>
              <a:t>Consumer Group A</a:t>
            </a:r>
          </a:p>
        </p:txBody>
      </p:sp>
      <p:sp>
        <p:nvSpPr>
          <p:cNvPr id="51" name="Hexagon 50"/>
          <p:cNvSpPr/>
          <p:nvPr/>
        </p:nvSpPr>
        <p:spPr bwMode="auto">
          <a:xfrm>
            <a:off x="8131630" y="2222564"/>
            <a:ext cx="1289956" cy="926760"/>
          </a:xfrm>
          <a:prstGeom prst="hexagon">
            <a:avLst/>
          </a:prstGeom>
          <a:solidFill>
            <a:schemeClr val="bg2">
              <a:lumMod val="10000"/>
              <a:lumOff val="90000"/>
            </a:schemeClr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952016" y="2393557"/>
            <a:ext cx="168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/>
                <a:cs typeface="Arial"/>
              </a:rPr>
              <a:t>Consumer Group B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4680763" y="1854116"/>
            <a:ext cx="348436" cy="407924"/>
          </a:xfrm>
          <a:prstGeom prst="rect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5897782" y="1858788"/>
            <a:ext cx="348436" cy="407924"/>
          </a:xfrm>
          <a:prstGeom prst="rect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931563" y="1092700"/>
            <a:ext cx="102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/>
                <a:cs typeface="Arial"/>
              </a:rPr>
              <a:t>Cursor A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4713421" y="2729620"/>
            <a:ext cx="1026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tx2"/>
                </a:solidFill>
                <a:latin typeface="Arial"/>
                <a:cs typeface="Arial"/>
              </a:rPr>
              <a:t>Cursor B</a:t>
            </a:r>
          </a:p>
        </p:txBody>
      </p:sp>
      <p:sp>
        <p:nvSpPr>
          <p:cNvPr id="45" name="Freeform 44"/>
          <p:cNvSpPr/>
          <p:nvPr/>
        </p:nvSpPr>
        <p:spPr bwMode="auto">
          <a:xfrm>
            <a:off x="6139543" y="1355271"/>
            <a:ext cx="1436914" cy="489858"/>
          </a:xfrm>
          <a:custGeom>
            <a:avLst/>
            <a:gdLst>
              <a:gd name="connsiteX0" fmla="*/ 0 w 1436914"/>
              <a:gd name="connsiteY0" fmla="*/ 489858 h 489858"/>
              <a:gd name="connsiteX1" fmla="*/ 1436914 w 1436914"/>
              <a:gd name="connsiteY1" fmla="*/ 0 h 489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6914" h="489858">
                <a:moveTo>
                  <a:pt x="0" y="489858"/>
                </a:moveTo>
                <a:cubicBezTo>
                  <a:pt x="600075" y="259897"/>
                  <a:pt x="1200150" y="29936"/>
                  <a:pt x="1436914" y="0"/>
                </a:cubicBezTo>
              </a:path>
            </a:pathLst>
          </a:custGeom>
          <a:noFill/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 bwMode="auto">
          <a:xfrm flipH="1">
            <a:off x="6172201" y="1024158"/>
            <a:ext cx="1311632" cy="766855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  <p:cxnSp>
        <p:nvCxnSpPr>
          <p:cNvPr id="61" name="Straight Arrow Connector 60"/>
          <p:cNvCxnSpPr/>
          <p:nvPr/>
        </p:nvCxnSpPr>
        <p:spPr bwMode="auto">
          <a:xfrm flipH="1" flipV="1">
            <a:off x="4934495" y="2417780"/>
            <a:ext cx="3017521" cy="422887"/>
          </a:xfrm>
          <a:prstGeom prst="straightConnector1">
            <a:avLst/>
          </a:prstGeom>
          <a:noFill/>
          <a:ln w="57150" algn="ctr">
            <a:solidFill>
              <a:schemeClr val="bg2">
                <a:lumMod val="75000"/>
                <a:lumOff val="25000"/>
              </a:schemeClr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2745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i="1" dirty="0"/>
              <a:t>At Least Once </a:t>
            </a:r>
            <a:r>
              <a:rPr lang="en-US" dirty="0" smtClean="0"/>
              <a:t>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Messages may be seen multiple times</a:t>
            </a:r>
          </a:p>
          <a:p>
            <a:pPr lvl="1"/>
            <a:r>
              <a:rPr lang="en-US" dirty="0" smtClean="0"/>
              <a:t>Producer side</a:t>
            </a:r>
          </a:p>
          <a:p>
            <a:pPr lvl="2"/>
            <a:r>
              <a:rPr lang="en-US" dirty="0" smtClean="0"/>
              <a:t>Retransmit on network</a:t>
            </a:r>
          </a:p>
          <a:p>
            <a:pPr lvl="2"/>
            <a:r>
              <a:rPr lang="en-US" dirty="0" smtClean="0"/>
              <a:t>Producer might fail and resend previously sent messages on restart</a:t>
            </a:r>
          </a:p>
          <a:p>
            <a:pPr lvl="1"/>
            <a:r>
              <a:rPr lang="en-US" dirty="0" smtClean="0"/>
              <a:t>Consumer side</a:t>
            </a:r>
          </a:p>
          <a:p>
            <a:pPr lvl="2"/>
            <a:r>
              <a:rPr lang="en-US" dirty="0" smtClean="0"/>
              <a:t>Client might crash after get but before cursor.commit()</a:t>
            </a:r>
          </a:p>
          <a:p>
            <a:pPr lvl="2"/>
            <a:endParaRPr lang="en-US" dirty="0" smtClean="0"/>
          </a:p>
          <a:p>
            <a:r>
              <a:rPr lang="en-US" dirty="0" smtClean="0"/>
              <a:t>Applications must be </a:t>
            </a:r>
            <a:r>
              <a:rPr lang="en-US" b="1" dirty="0" smtClean="0">
                <a:solidFill>
                  <a:srgbClr val="C00000"/>
                </a:solidFill>
              </a:rPr>
              <a:t>idempotent</a:t>
            </a:r>
            <a:r>
              <a:rPr lang="en-US" dirty="0" smtClean="0"/>
              <a:t> message processors</a:t>
            </a:r>
          </a:p>
        </p:txBody>
      </p:sp>
    </p:spTree>
    <p:extLst>
      <p:ext uri="{BB962C8B-B14F-4D97-AF65-F5344CB8AC3E}">
        <p14:creationId xmlns:p14="http://schemas.microsoft.com/office/powerpoint/2010/main" val="1502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Batching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Producer.send() places messages in client-side memory buffer</a:t>
            </a:r>
          </a:p>
          <a:p>
            <a:endParaRPr lang="en-US" dirty="0" smtClean="0"/>
          </a:p>
          <a:p>
            <a:r>
              <a:rPr lang="en-US" dirty="0" smtClean="0"/>
              <a:t>That buffer is not flushed until one of three criteria met:</a:t>
            </a:r>
          </a:p>
          <a:p>
            <a:pPr lvl="1"/>
            <a:r>
              <a:rPr lang="en-US" dirty="0" smtClean="0"/>
              <a:t>Timeout (linger.ms)</a:t>
            </a:r>
            <a:endParaRPr lang="en-US" sz="2200" dirty="0" smtClean="0"/>
          </a:p>
          <a:p>
            <a:pPr lvl="1"/>
            <a:r>
              <a:rPr lang="en-US" dirty="0" smtClean="0"/>
              <a:t>Max memory (buffer.memory)</a:t>
            </a:r>
          </a:p>
          <a:p>
            <a:pPr lvl="1"/>
            <a:r>
              <a:rPr lang="en-US" dirty="0" smtClean="0"/>
              <a:t>Producer.flush() called</a:t>
            </a:r>
          </a:p>
        </p:txBody>
      </p:sp>
    </p:spTree>
    <p:extLst>
      <p:ext uri="{BB962C8B-B14F-4D97-AF65-F5344CB8AC3E}">
        <p14:creationId xmlns:p14="http://schemas.microsoft.com/office/powerpoint/2010/main" val="62715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Kafka message is a byte array.</a:t>
            </a:r>
          </a:p>
          <a:p>
            <a:endParaRPr lang="en-US" dirty="0" smtClean="0"/>
          </a:p>
          <a:p>
            <a:r>
              <a:rPr lang="en-US" dirty="0" smtClean="0"/>
              <a:t>You must convert &lt;K,V&gt; to/from bytes with a serializer</a:t>
            </a:r>
          </a:p>
          <a:p>
            <a:endParaRPr lang="en-US" dirty="0"/>
          </a:p>
          <a:p>
            <a:r>
              <a:rPr lang="en-US" dirty="0"/>
              <a:t>Two provided out of the box</a:t>
            </a:r>
          </a:p>
          <a:p>
            <a:pPr lvl="1"/>
            <a:r>
              <a:rPr lang="en-US" dirty="0"/>
              <a:t>ByteArraySerializer/ByteArrayDeserializer</a:t>
            </a:r>
          </a:p>
          <a:p>
            <a:pPr lvl="1"/>
            <a:r>
              <a:rPr lang="en-US" dirty="0" smtClean="0"/>
              <a:t>StringSerializer/StringDeserializer</a:t>
            </a:r>
          </a:p>
          <a:p>
            <a:pPr lvl="1"/>
            <a:endParaRPr lang="en-US" dirty="0"/>
          </a:p>
          <a:p>
            <a:r>
              <a:rPr lang="en-US" dirty="0" smtClean="0"/>
              <a:t>You can </a:t>
            </a:r>
            <a:r>
              <a:rPr lang="en-US" dirty="0"/>
              <a:t>write </a:t>
            </a:r>
            <a:r>
              <a:rPr lang="en-US" dirty="0" smtClean="0"/>
              <a:t>your own serializer.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392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Key Concept - Serialization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567543"/>
            <a:ext cx="10969943" cy="4558622"/>
          </a:xfrm>
        </p:spPr>
        <p:txBody>
          <a:bodyPr/>
          <a:lstStyle/>
          <a:p>
            <a:r>
              <a:rPr lang="en-US" dirty="0" smtClean="0"/>
              <a:t>If you’re streaming data that is a byte array, use the byte array serializer.</a:t>
            </a:r>
          </a:p>
          <a:p>
            <a:endParaRPr lang="en-US" dirty="0" smtClean="0"/>
          </a:p>
          <a:p>
            <a:r>
              <a:rPr lang="en-US" dirty="0"/>
              <a:t>If you’re streaming data that is a </a:t>
            </a:r>
            <a:r>
              <a:rPr lang="en-US" dirty="0" smtClean="0"/>
              <a:t>String, </a:t>
            </a:r>
            <a:r>
              <a:rPr lang="en-US" dirty="0"/>
              <a:t>use </a:t>
            </a:r>
            <a:r>
              <a:rPr lang="en-US" dirty="0" smtClean="0"/>
              <a:t>the String serializer</a:t>
            </a:r>
            <a:r>
              <a:rPr lang="en-US" dirty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If you’re streaming data that is a POJO, use ???</a:t>
            </a:r>
          </a:p>
        </p:txBody>
      </p:sp>
    </p:spTree>
    <p:extLst>
      <p:ext uri="{BB962C8B-B14F-4D97-AF65-F5344CB8AC3E}">
        <p14:creationId xmlns:p14="http://schemas.microsoft.com/office/powerpoint/2010/main" val="1232711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How to stream a POJO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Make it serializable</a:t>
            </a:r>
          </a:p>
          <a:p>
            <a:pPr lvl="1"/>
            <a:r>
              <a:rPr lang="en-US" dirty="0" smtClean="0"/>
              <a:t>Otherwise you’ll get a java.io.NotSerializableException later when we write the object to a byte array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Write the object to a byte array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Send that byte array</a:t>
            </a:r>
          </a:p>
          <a:p>
            <a:pPr lvl="1"/>
            <a:r>
              <a:rPr lang="en-US" dirty="0" smtClean="0"/>
              <a:t>Why can’t we just send the Person</a:t>
            </a:r>
            <a:br>
              <a:rPr lang="en-US" dirty="0" smtClean="0"/>
            </a:br>
            <a:r>
              <a:rPr lang="en-US" dirty="0" smtClean="0"/>
              <a:t>object?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 the consumer, poll the topic, then convert record.value() to your POJO.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60" y="2454424"/>
            <a:ext cx="5435600" cy="1600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3549" y="4940300"/>
            <a:ext cx="63246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3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Problems with streaming POJOs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your raw data is dirty, and casting fails</a:t>
            </a:r>
            <a:r>
              <a:rPr lang="en-US" dirty="0"/>
              <a:t> </a:t>
            </a:r>
            <a:r>
              <a:rPr lang="en-US" dirty="0" smtClean="0"/>
              <a:t>because you streamed a record with missing POJO fields?</a:t>
            </a:r>
          </a:p>
          <a:p>
            <a:endParaRPr lang="en-US" dirty="0" smtClean="0"/>
          </a:p>
          <a:p>
            <a:r>
              <a:rPr lang="en-US" dirty="0" smtClean="0"/>
              <a:t>The overhead of encoding/decoding a POJO to/from bytes is redundant, especially if this is done at multiple stages in the Kafka pipeline.</a:t>
            </a:r>
          </a:p>
          <a:p>
            <a:endParaRPr lang="en-US" dirty="0"/>
          </a:p>
          <a:p>
            <a:r>
              <a:rPr lang="en-US" dirty="0" smtClean="0"/>
              <a:t>It’s better to postpone parsing/casting downstream.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828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How would you stream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s-IS" sz="1800">
                <a:latin typeface="Consolas" charset="0"/>
                <a:ea typeface="Consolas" charset="0"/>
                <a:cs typeface="Consolas" charset="0"/>
              </a:rPr>
              <a:t>080449201DAA T 00000195700000103000N0000000000000004CT1000100710071007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00000131000000107000N0000000000000005CT10031007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00000066600000089600N0000000000000006CT10041005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00000180200000105100N0000000000000007CT100310051009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00000132200000089700N0000000000000008CT100410051005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00000093500000089400N0000000000000009CT10031007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00000075100000105400N0000000000000010CT100410081006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00000031300000088700N0000000000000011CT1004100810081007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00000021800000105100N0000000000000012CT100410091005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00000191300000104500N0000000000000013CT10041006 </a:t>
            </a:r>
            <a:endParaRPr lang="is-IS" sz="180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080449201DAA </a:t>
            </a:r>
            <a:r>
              <a:rPr lang="is-IS" sz="1800">
                <a:latin typeface="Consolas" charset="0"/>
                <a:ea typeface="Consolas" charset="0"/>
                <a:cs typeface="Consolas" charset="0"/>
              </a:rPr>
              <a:t>T </a:t>
            </a:r>
            <a:r>
              <a:rPr lang="is-IS" sz="1800" smtClean="0">
                <a:latin typeface="Consolas" charset="0"/>
                <a:ea typeface="Consolas" charset="0"/>
                <a:cs typeface="Consolas" charset="0"/>
              </a:rPr>
              <a:t>00000124500000105100N0000000000000014CT1001100610071008</a:t>
            </a:r>
            <a:endParaRPr lang="en-US" sz="180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5359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Option 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Parse each record into a JSON object, </a:t>
            </a:r>
          </a:p>
          <a:p>
            <a:r>
              <a:rPr lang="en-US" dirty="0" smtClean="0"/>
              <a:t>Publish json_object.toString()</a:t>
            </a:r>
          </a:p>
          <a:p>
            <a:r>
              <a:rPr lang="en-US" dirty="0" smtClean="0"/>
              <a:t>Stream with with String serializer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598" y="2928487"/>
            <a:ext cx="66294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030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Option 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198166"/>
            <a:ext cx="5728035" cy="4927999"/>
          </a:xfrm>
        </p:spPr>
        <p:txBody>
          <a:bodyPr/>
          <a:lstStyle/>
          <a:p>
            <a:r>
              <a:rPr lang="en-US" dirty="0" smtClean="0"/>
              <a:t>Create a POJO (“Tick”) with attributes for each field</a:t>
            </a:r>
          </a:p>
          <a:p>
            <a:r>
              <a:rPr lang="en-US" dirty="0" smtClean="0"/>
              <a:t>Parse each record and create a Tick object</a:t>
            </a:r>
          </a:p>
          <a:p>
            <a:r>
              <a:rPr lang="en-US" dirty="0" smtClean="0"/>
              <a:t>Stream Tick objects using a </a:t>
            </a:r>
            <a:r>
              <a:rPr lang="en-US" b="1" dirty="0" smtClean="0"/>
              <a:t>custom serializer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037" y="1586593"/>
            <a:ext cx="5067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2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What is Kafka?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dirty="0"/>
              <a:t>distributed publish-subscribe messaging 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Persists on disk (not “in-memory”).</a:t>
            </a:r>
            <a:endParaRPr lang="en-US" dirty="0"/>
          </a:p>
          <a:p>
            <a:r>
              <a:rPr lang="en-US" dirty="0" smtClean="0"/>
              <a:t>Supports </a:t>
            </a:r>
            <a:r>
              <a:rPr lang="en-US" dirty="0"/>
              <a:t>true streaming (not just fast batching).  </a:t>
            </a:r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used for </a:t>
            </a:r>
            <a:r>
              <a:rPr lang="en-US" dirty="0" smtClean="0"/>
              <a:t>data storage </a:t>
            </a:r>
            <a:r>
              <a:rPr lang="en-US" dirty="0"/>
              <a:t>AND data processing (not just storage)</a:t>
            </a:r>
          </a:p>
          <a:p>
            <a:r>
              <a:rPr lang="en-US" dirty="0" smtClean="0"/>
              <a:t>Oriented around small messages and dynamic </a:t>
            </a:r>
            <a:r>
              <a:rPr lang="en-US" dirty="0"/>
              <a:t>data </a:t>
            </a:r>
            <a:r>
              <a:rPr lang="en-US" dirty="0" smtClean="0"/>
              <a:t>sets (i.e. “streams”).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6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Option 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5" y="1198166"/>
            <a:ext cx="4530606" cy="4927999"/>
          </a:xfrm>
        </p:spPr>
        <p:txBody>
          <a:bodyPr/>
          <a:lstStyle/>
          <a:p>
            <a:r>
              <a:rPr lang="en-US" dirty="0" smtClean="0"/>
              <a:t>Create a POJO “Tick” with a single byte[] attribute, and getters that return fields by directly indexing the byte[]</a:t>
            </a:r>
          </a:p>
          <a:p>
            <a:r>
              <a:rPr lang="en-US" dirty="0" smtClean="0"/>
              <a:t>Annotate getters with @JsonProperty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8431" y="2046514"/>
            <a:ext cx="6796295" cy="423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0160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312" y="2838447"/>
            <a:ext cx="5383189" cy="33555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2807" y="2838448"/>
            <a:ext cx="3628328" cy="33555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57" y="540657"/>
            <a:ext cx="5588100" cy="1937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07629" y="93617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A</a:t>
            </a:r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0114" y="3831771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405257" y="287382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450286" y="234907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4807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Major Performance Factors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Replication turned on?</a:t>
            </a:r>
          </a:p>
          <a:p>
            <a:r>
              <a:rPr lang="en-US" dirty="0" smtClean="0"/>
              <a:t>Streaming large messages?</a:t>
            </a:r>
          </a:p>
          <a:p>
            <a:r>
              <a:rPr lang="en-US" dirty="0" smtClean="0"/>
              <a:t>Producers sending synchronously or async.?</a:t>
            </a:r>
          </a:p>
          <a:p>
            <a:r>
              <a:rPr lang="en-US" dirty="0"/>
              <a:t>Send buffer </a:t>
            </a:r>
            <a:r>
              <a:rPr lang="en-US" dirty="0" smtClean="0"/>
              <a:t>flushed </a:t>
            </a:r>
            <a:r>
              <a:rPr lang="en-US" dirty="0"/>
              <a:t>until one of three criteria met:</a:t>
            </a:r>
          </a:p>
          <a:p>
            <a:pPr lvl="1"/>
            <a:r>
              <a:rPr lang="en-US" dirty="0"/>
              <a:t>Timeout (linger.ms)</a:t>
            </a:r>
            <a:endParaRPr lang="en-US" sz="2200" dirty="0"/>
          </a:p>
          <a:p>
            <a:pPr lvl="1"/>
            <a:r>
              <a:rPr lang="en-US" dirty="0"/>
              <a:t>Max memory (buffer.memory)</a:t>
            </a:r>
          </a:p>
          <a:p>
            <a:pPr lvl="1"/>
            <a:r>
              <a:rPr lang="en-US" dirty="0"/>
              <a:t>Producer.flush() called</a:t>
            </a:r>
          </a:p>
          <a:p>
            <a:r>
              <a:rPr lang="en-US" b="1" dirty="0" smtClean="0"/>
              <a:t>Topics / Producer affinity</a:t>
            </a:r>
          </a:p>
        </p:txBody>
      </p:sp>
    </p:spTree>
    <p:extLst>
      <p:ext uri="{BB962C8B-B14F-4D97-AF65-F5344CB8AC3E}">
        <p14:creationId xmlns:p14="http://schemas.microsoft.com/office/powerpoint/2010/main" val="17606223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What affects producer latency?</a:t>
            </a:r>
          </a:p>
          <a:p>
            <a:pPr lvl="1"/>
            <a:r>
              <a:rPr lang="en-US" dirty="0" smtClean="0"/>
              <a:t>Using send futures?  (i.e. synchronous sends)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cks=all,1,or 0 (ack after leader logs / after all replicas log / or not at all)</a:t>
            </a:r>
          </a:p>
          <a:p>
            <a:pPr lvl="1"/>
            <a:r>
              <a:rPr lang="en-US" dirty="0" smtClean="0"/>
              <a:t>”Nagle’s algorithm” and the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linger.ms</a:t>
            </a:r>
            <a:r>
              <a:rPr lang="en-US" dirty="0" smtClean="0"/>
              <a:t> config</a:t>
            </a:r>
            <a:endParaRPr lang="en-US" dirty="0"/>
          </a:p>
          <a:p>
            <a:r>
              <a:rPr lang="en-US" dirty="0" smtClean="0"/>
              <a:t>What affects producer throughput?</a:t>
            </a:r>
          </a:p>
          <a:p>
            <a:pPr lvl="1"/>
            <a:r>
              <a:rPr lang="en-US" dirty="0" smtClean="0"/>
              <a:t>Producer batch.size </a:t>
            </a:r>
          </a:p>
          <a:p>
            <a:pPr lvl="1"/>
            <a:r>
              <a:rPr lang="en-US" dirty="0" smtClean="0"/>
              <a:t>Concurrent producer.send()</a:t>
            </a:r>
          </a:p>
          <a:p>
            <a:pPr lvl="1"/>
            <a:r>
              <a:rPr lang="en-US" dirty="0" smtClean="0"/>
              <a:t>Number of topics</a:t>
            </a:r>
          </a:p>
          <a:p>
            <a:pPr lvl="1"/>
            <a:r>
              <a:rPr lang="en-US" dirty="0" smtClean="0"/>
              <a:t>Message size</a:t>
            </a:r>
          </a:p>
          <a:p>
            <a:r>
              <a:rPr lang="en-US" dirty="0" smtClean="0"/>
              <a:t>What affects consumer throughput?</a:t>
            </a:r>
          </a:p>
          <a:p>
            <a:pPr lvl="1"/>
            <a:r>
              <a:rPr lang="en-US" dirty="0" smtClean="0"/>
              <a:t>Partitions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Performance Factors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42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Major Performance Factors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affects Kafka server stability?</a:t>
            </a:r>
          </a:p>
          <a:p>
            <a:pPr lvl="1"/>
            <a:r>
              <a:rPr lang="en-US" dirty="0"/>
              <a:t>Garbage Collection: Long GCs from sending large messages can break the kafka/zookeeper connection.</a:t>
            </a:r>
          </a:p>
          <a:p>
            <a:pPr lvl="1"/>
            <a:r>
              <a:rPr lang="en-US" dirty="0"/>
              <a:t>Topics can easily consume disk space</a:t>
            </a:r>
          </a:p>
          <a:p>
            <a:pPr lvl="1"/>
            <a:r>
              <a:rPr lang="en-US" dirty="0" smtClean="0"/>
              <a:t>May need to increase file handles</a:t>
            </a:r>
          </a:p>
          <a:p>
            <a:pPr lvl="2"/>
            <a:r>
              <a:rPr lang="en-US" dirty="0" smtClean="0"/>
              <a:t>Topic data and index files are in log.dir (e.g. /tmp/kafka-logs)</a:t>
            </a:r>
          </a:p>
          <a:p>
            <a:pPr lvl="2"/>
            <a:r>
              <a:rPr lang="en-US" dirty="0" smtClean="0"/>
              <a:t>Kafka keeps an open file for each topic.</a:t>
            </a:r>
          </a:p>
          <a:p>
            <a:pPr lvl="3"/>
            <a:r>
              <a:rPr lang="en-US" dirty="0"/>
              <a:t>Reference: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400" dirty="0" smtClean="0">
                <a:hlinkClick r:id="rId3"/>
              </a:rPr>
              <a:t>http</a:t>
            </a:r>
            <a:r>
              <a:rPr lang="en-US" sz="1400" dirty="0">
                <a:hlinkClick r:id="rId3"/>
              </a:rPr>
              <a:t>://www.michael-noll.com/blog/2013/03/13/running-a-multi-broker-apache-kafka-cluster-on-a-single-node</a:t>
            </a:r>
            <a:r>
              <a:rPr lang="en-US" sz="1400" dirty="0" smtClean="0">
                <a:hlinkClick r:id="rId3"/>
              </a:rPr>
              <a:t>/</a:t>
            </a:r>
            <a:endParaRPr lang="en-US" sz="1400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06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Read vs Processing Parallelism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Consumer read parallelism </a:t>
            </a:r>
          </a:p>
          <a:p>
            <a:pPr lvl="1"/>
            <a:r>
              <a:rPr lang="en-US" dirty="0" smtClean="0"/>
              <a:t>Concurrent reads can be achieved via topic partitioning and consumer groups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your consumer logic is </a:t>
            </a:r>
            <a:r>
              <a:rPr lang="en-US" dirty="0" smtClean="0"/>
              <a:t>CPU-bound, use partitions or consumer groups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Downstream Processing Parallelism </a:t>
            </a:r>
          </a:p>
          <a:p>
            <a:pPr lvl="1"/>
            <a:r>
              <a:rPr lang="en-US" dirty="0" smtClean="0"/>
              <a:t>If you need more </a:t>
            </a:r>
            <a:r>
              <a:rPr lang="en-US" dirty="0"/>
              <a:t>processing threads than read </a:t>
            </a:r>
            <a:r>
              <a:rPr lang="en-US" dirty="0" smtClean="0"/>
              <a:t>threads, then </a:t>
            </a:r>
            <a:r>
              <a:rPr lang="en-US" b="1" dirty="0" smtClean="0"/>
              <a:t>“fan-out</a:t>
            </a:r>
            <a:r>
              <a:rPr lang="en-US" b="1" dirty="0"/>
              <a:t>” </a:t>
            </a:r>
            <a:r>
              <a:rPr lang="en-US" dirty="0"/>
              <a:t>the data </a:t>
            </a:r>
            <a:r>
              <a:rPr lang="en-US" dirty="0" smtClean="0"/>
              <a:t>to more topics.</a:t>
            </a:r>
          </a:p>
        </p:txBody>
      </p:sp>
    </p:spTree>
    <p:extLst>
      <p:ext uri="{BB962C8B-B14F-4D97-AF65-F5344CB8AC3E}">
        <p14:creationId xmlns:p14="http://schemas.microsoft.com/office/powerpoint/2010/main" val="6022274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388" y="208096"/>
            <a:ext cx="4765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venir Heavy" charset="0"/>
                <a:ea typeface="Avenir Heavy" charset="0"/>
                <a:cs typeface="Avenir Heavy" charset="0"/>
              </a:rPr>
              <a:t>What I mean by, “Fan-out”:</a:t>
            </a:r>
            <a:endParaRPr lang="en-US" sz="2000" b="1" dirty="0">
              <a:solidFill>
                <a:schemeClr val="tx2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43873" y="870371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Arial"/>
                <a:cs typeface="Arial"/>
              </a:rPr>
              <a:t>Kafka API</a:t>
            </a:r>
          </a:p>
        </p:txBody>
      </p:sp>
      <p:sp>
        <p:nvSpPr>
          <p:cNvPr id="26" name="Can 25"/>
          <p:cNvSpPr/>
          <p:nvPr/>
        </p:nvSpPr>
        <p:spPr bwMode="auto">
          <a:xfrm rot="-5400000">
            <a:off x="2364451" y="-1198564"/>
            <a:ext cx="357843" cy="1045029"/>
          </a:xfrm>
          <a:prstGeom prst="can">
            <a:avLst/>
          </a:prstGeom>
          <a:solidFill>
            <a:srgbClr val="FFFF00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1425" y="1245059"/>
            <a:ext cx="11744489" cy="4539157"/>
            <a:chOff x="271425" y="1245059"/>
            <a:chExt cx="11744489" cy="4539157"/>
          </a:xfrm>
        </p:grpSpPr>
        <p:sp>
          <p:nvSpPr>
            <p:cNvPr id="123" name="Rectangle: Rounded Corners 6"/>
            <p:cNvSpPr/>
            <p:nvPr/>
          </p:nvSpPr>
          <p:spPr bwMode="auto">
            <a:xfrm>
              <a:off x="472461" y="2448254"/>
              <a:ext cx="1372916" cy="1311884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dirty="0">
                  <a:solidFill>
                    <a:srgbClr val="FFFFFF"/>
                  </a:solidFill>
                </a:rPr>
                <a:t>v</a:t>
              </a:r>
            </a:p>
          </p:txBody>
        </p:sp>
        <p:sp>
          <p:nvSpPr>
            <p:cNvPr id="110" name="Rectangle: Rounded Corners 6"/>
            <p:cNvSpPr/>
            <p:nvPr/>
          </p:nvSpPr>
          <p:spPr bwMode="auto">
            <a:xfrm>
              <a:off x="410001" y="2385795"/>
              <a:ext cx="1372916" cy="1311884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dirty="0">
                  <a:solidFill>
                    <a:srgbClr val="FFFFFF"/>
                  </a:solidFill>
                </a:rPr>
                <a:t>v</a:t>
              </a:r>
            </a:p>
          </p:txBody>
        </p:sp>
        <p:sp>
          <p:nvSpPr>
            <p:cNvPr id="120" name="Rectangle: Rounded Corners 11"/>
            <p:cNvSpPr/>
            <p:nvPr/>
          </p:nvSpPr>
          <p:spPr bwMode="auto">
            <a:xfrm>
              <a:off x="3889732" y="2638761"/>
              <a:ext cx="1464348" cy="898260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65" name="Elbow Connector 64"/>
            <p:cNvCxnSpPr>
              <a:stCxn id="70" idx="2"/>
              <a:endCxn id="44" idx="0"/>
            </p:cNvCxnSpPr>
            <p:nvPr/>
          </p:nvCxnSpPr>
          <p:spPr bwMode="auto">
            <a:xfrm rot="5400000">
              <a:off x="8487845" y="3821259"/>
              <a:ext cx="1222758" cy="590347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/>
              <a:tailEnd type="triangle"/>
            </a:ln>
          </p:spPr>
        </p:cxnSp>
        <p:sp>
          <p:nvSpPr>
            <p:cNvPr id="41" name="Rectangle: Rounded Corners 17"/>
            <p:cNvSpPr/>
            <p:nvPr/>
          </p:nvSpPr>
          <p:spPr bwMode="auto">
            <a:xfrm>
              <a:off x="8870259" y="2603341"/>
              <a:ext cx="1959828" cy="946379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271425" y="1396787"/>
              <a:ext cx="8268333" cy="2950074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9" name="Picture 8" descr="MapR_Streams_2.1 (1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864" y="1733392"/>
              <a:ext cx="1554727" cy="15729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876374" y="199454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SQL</a:t>
              </a:r>
              <a:endParaRPr lang="en-US" sz="1400" b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48" name="Picture 47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7417">
              <a:off x="5475760" y="2331203"/>
              <a:ext cx="433028" cy="433028"/>
            </a:xfrm>
            <a:prstGeom prst="rect">
              <a:avLst/>
            </a:prstGeom>
          </p:spPr>
        </p:pic>
        <p:pic>
          <p:nvPicPr>
            <p:cNvPr id="49" name="Picture 48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965" y="2913847"/>
              <a:ext cx="433028" cy="433028"/>
            </a:xfrm>
            <a:prstGeom prst="rect">
              <a:avLst/>
            </a:prstGeom>
          </p:spPr>
        </p:pic>
        <p:pic>
          <p:nvPicPr>
            <p:cNvPr id="50" name="Picture 49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30">
              <a:off x="5439012" y="3475466"/>
              <a:ext cx="433028" cy="433028"/>
            </a:xfrm>
            <a:prstGeom prst="rect">
              <a:avLst/>
            </a:prstGeom>
          </p:spPr>
        </p:pic>
        <p:pic>
          <p:nvPicPr>
            <p:cNvPr id="51" name="Picture 50" descr="spark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987" y="1802766"/>
              <a:ext cx="864072" cy="458829"/>
            </a:xfrm>
            <a:prstGeom prst="rect">
              <a:avLst/>
            </a:prstGeom>
          </p:spPr>
        </p:pic>
        <p:sp>
          <p:nvSpPr>
            <p:cNvPr id="67" name="Rectangle: Rounded Corners 17"/>
            <p:cNvSpPr/>
            <p:nvPr/>
          </p:nvSpPr>
          <p:spPr bwMode="auto">
            <a:xfrm>
              <a:off x="9003697" y="1733392"/>
              <a:ext cx="1435689" cy="691813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576945" y="3022570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/>
                  <a:cs typeface="Arial"/>
                </a:rPr>
                <a:t/>
              </a:r>
              <a:br>
                <a:rPr lang="en-US" sz="1200" dirty="0" smtClean="0">
                  <a:solidFill>
                    <a:schemeClr val="tx2"/>
                  </a:solidFill>
                  <a:latin typeface="Arial"/>
                  <a:cs typeface="Arial"/>
                </a:rPr>
              </a:br>
              <a:r>
                <a:rPr lang="en-US" sz="1200" i="1" dirty="0" smtClean="0">
                  <a:solidFill>
                    <a:schemeClr val="tx2"/>
                  </a:solidFill>
                  <a:latin typeface="Arial"/>
                  <a:cs typeface="Arial"/>
                </a:rPr>
                <a:t>15 min. roll</a:t>
              </a:r>
              <a:endParaRPr lang="en-US" sz="1200" i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70" name="Picture 69" descr="Icon_Big-Data_Gray_SQL_300x300px_wht-bk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460" y="3109180"/>
              <a:ext cx="395873" cy="395873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4684" y="1245059"/>
              <a:ext cx="2884688" cy="3225064"/>
            </a:xfrm>
            <a:prstGeom prst="rect">
              <a:avLst/>
            </a:prstGeom>
            <a:effectLst>
              <a:softEdge rad="457200"/>
            </a:effectLst>
          </p:spPr>
        </p:pic>
        <p:sp>
          <p:nvSpPr>
            <p:cNvPr id="109" name="TextBox 108"/>
            <p:cNvSpPr txBox="1"/>
            <p:nvPr/>
          </p:nvSpPr>
          <p:spPr>
            <a:xfrm>
              <a:off x="938514" y="2525842"/>
              <a:ext cx="7393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Arial"/>
                  <a:cs typeface="Arial"/>
                </a:rPr>
                <a:t>Intra-day</a:t>
              </a:r>
            </a:p>
            <a:p>
              <a:r>
                <a:rPr lang="en-US" sz="1100" dirty="0">
                  <a:solidFill>
                    <a:schemeClr val="tx2"/>
                  </a:solidFill>
                  <a:latin typeface="Arial"/>
                  <a:cs typeface="Arial"/>
                </a:rPr>
                <a:t>Trades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39776" y="3876339"/>
              <a:ext cx="2176138" cy="174621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9" name="Elbow Connector 28"/>
            <p:cNvCxnSpPr>
              <a:stCxn id="67" idx="3"/>
              <a:endCxn id="15" idx="0"/>
            </p:cNvCxnSpPr>
            <p:nvPr/>
          </p:nvCxnSpPr>
          <p:spPr bwMode="auto">
            <a:xfrm>
              <a:off x="10439386" y="2079299"/>
              <a:ext cx="488459" cy="1797040"/>
            </a:xfrm>
            <a:prstGeom prst="bentConnector2">
              <a:avLst/>
            </a:prstGeom>
            <a:noFill/>
            <a:ln w="25400" algn="ctr">
              <a:solidFill>
                <a:schemeClr val="bg2"/>
              </a:solidFill>
              <a:round/>
              <a:headEnd/>
              <a:tailEnd type="triangle"/>
            </a:ln>
          </p:spPr>
        </p:cxnSp>
        <p:sp>
          <p:nvSpPr>
            <p:cNvPr id="37" name="TextBox 36"/>
            <p:cNvSpPr txBox="1"/>
            <p:nvPr/>
          </p:nvSpPr>
          <p:spPr>
            <a:xfrm>
              <a:off x="463287" y="3347670"/>
              <a:ext cx="12186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chemeClr val="bg2"/>
                  </a:solidFill>
                  <a:latin typeface="Arial"/>
                  <a:cs typeface="Arial"/>
                </a:rPr>
                <a:t>Ingest trades</a:t>
              </a:r>
              <a:endParaRPr lang="en-US" sz="1400" i="1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pic>
          <p:nvPicPr>
            <p:cNvPr id="39" name="Picture 38" descr="spark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8311" y="2637834"/>
              <a:ext cx="864072" cy="458829"/>
            </a:xfrm>
            <a:prstGeom prst="rect">
              <a:avLst/>
            </a:prstGeom>
          </p:spPr>
        </p:pic>
        <p:sp>
          <p:nvSpPr>
            <p:cNvPr id="44" name="Rectangle: Rounded Corners 17"/>
            <p:cNvSpPr/>
            <p:nvPr/>
          </p:nvSpPr>
          <p:spPr bwMode="auto">
            <a:xfrm>
              <a:off x="8089169" y="4727811"/>
              <a:ext cx="1429761" cy="1056405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45" name="Picture 44" descr="Icon_Big-Data_Gray_Database_300x300px_wht-bk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609" y="5081068"/>
              <a:ext cx="621072" cy="62107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675967" y="5137825"/>
              <a:ext cx="861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/>
                  <a:cs typeface="Arial"/>
                </a:rPr>
                <a:t>archived</a:t>
              </a:r>
            </a:p>
            <a:p>
              <a:r>
                <a:rPr lang="en-US" sz="1400" dirty="0">
                  <a:solidFill>
                    <a:schemeClr val="tx2"/>
                  </a:solidFill>
                  <a:latin typeface="Arial"/>
                  <a:cs typeface="Arial"/>
                </a:rPr>
                <a:t>trades</a:t>
              </a:r>
            </a:p>
          </p:txBody>
        </p:sp>
        <p:pic>
          <p:nvPicPr>
            <p:cNvPr id="47" name="Picture 46" descr="mapr db re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6597" y="4803363"/>
              <a:ext cx="812530" cy="120000"/>
            </a:xfrm>
            <a:prstGeom prst="rect">
              <a:avLst/>
            </a:prstGeom>
          </p:spPr>
        </p:pic>
        <p:sp>
          <p:nvSpPr>
            <p:cNvPr id="59" name="Rectangle: Rounded Corners 11"/>
            <p:cNvSpPr/>
            <p:nvPr/>
          </p:nvSpPr>
          <p:spPr bwMode="auto">
            <a:xfrm>
              <a:off x="3827272" y="2576301"/>
              <a:ext cx="1464348" cy="898260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19560" y="2618524"/>
              <a:ext cx="1335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u="sng" dirty="0" smtClean="0">
                  <a:solidFill>
                    <a:schemeClr val="bg2"/>
                  </a:solidFill>
                  <a:latin typeface="Arial"/>
                  <a:cs typeface="Arial"/>
                </a:rPr>
                <a:t>Microservice</a:t>
              </a:r>
              <a:endParaRPr lang="en-US" sz="1600" u="sng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731991" y="2903123"/>
              <a:ext cx="1614635" cy="57143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400" i="1" dirty="0" smtClean="0">
                  <a:solidFill>
                    <a:schemeClr val="bg2"/>
                  </a:solidFill>
                </a:rPr>
                <a:t>Index by sender/receiver</a:t>
              </a:r>
            </a:p>
          </p:txBody>
        </p:sp>
        <p:pic>
          <p:nvPicPr>
            <p:cNvPr id="20" name="Picture 19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243" y="2780869"/>
              <a:ext cx="509527" cy="509527"/>
            </a:xfrm>
            <a:prstGeom prst="rect">
              <a:avLst/>
            </a:prstGeom>
          </p:spPr>
        </p:pic>
        <p:pic>
          <p:nvPicPr>
            <p:cNvPr id="64" name="Picture 63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886" y="2781366"/>
              <a:ext cx="509527" cy="509527"/>
            </a:xfrm>
            <a:prstGeom prst="rect">
              <a:avLst/>
            </a:prstGeom>
          </p:spPr>
        </p:pic>
        <p:sp>
          <p:nvSpPr>
            <p:cNvPr id="71" name="Can 70"/>
            <p:cNvSpPr/>
            <p:nvPr/>
          </p:nvSpPr>
          <p:spPr bwMode="auto">
            <a:xfrm rot="16200000">
              <a:off x="7564594" y="3476968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78" name="Straight Arrow Connector 77"/>
            <p:cNvCxnSpPr>
              <a:stCxn id="71" idx="3"/>
              <a:endCxn id="41" idx="1"/>
            </p:cNvCxnSpPr>
            <p:nvPr/>
          </p:nvCxnSpPr>
          <p:spPr bwMode="auto">
            <a:xfrm flipV="1">
              <a:off x="7796920" y="3076531"/>
              <a:ext cx="1073339" cy="578917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77" name="Can 76"/>
            <p:cNvSpPr/>
            <p:nvPr/>
          </p:nvSpPr>
          <p:spPr bwMode="auto">
            <a:xfrm rot="16200000">
              <a:off x="7925284" y="2207315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Can 78"/>
            <p:cNvSpPr/>
            <p:nvPr/>
          </p:nvSpPr>
          <p:spPr bwMode="auto">
            <a:xfrm rot="16200000">
              <a:off x="6886450" y="3349927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Can 79"/>
            <p:cNvSpPr/>
            <p:nvPr/>
          </p:nvSpPr>
          <p:spPr bwMode="auto">
            <a:xfrm rot="16200000">
              <a:off x="7856903" y="3630371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81" name="Straight Arrow Connector 77"/>
            <p:cNvCxnSpPr>
              <a:stCxn id="80" idx="3"/>
              <a:endCxn id="41" idx="1"/>
            </p:cNvCxnSpPr>
            <p:nvPr/>
          </p:nvCxnSpPr>
          <p:spPr bwMode="auto">
            <a:xfrm flipV="1">
              <a:off x="8089229" y="3076531"/>
              <a:ext cx="781030" cy="73232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Straight Arrow Connector 77"/>
            <p:cNvCxnSpPr>
              <a:stCxn id="79" idx="3"/>
              <a:endCxn id="41" idx="1"/>
            </p:cNvCxnSpPr>
            <p:nvPr/>
          </p:nvCxnSpPr>
          <p:spPr bwMode="auto">
            <a:xfrm flipV="1">
              <a:off x="7118776" y="3076531"/>
              <a:ext cx="1751483" cy="451876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Straight Arrow Connector 77"/>
            <p:cNvCxnSpPr>
              <a:stCxn id="77" idx="3"/>
              <a:endCxn id="67" idx="1"/>
            </p:cNvCxnSpPr>
            <p:nvPr/>
          </p:nvCxnSpPr>
          <p:spPr bwMode="auto">
            <a:xfrm flipV="1">
              <a:off x="8157610" y="2079299"/>
              <a:ext cx="846087" cy="306496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7" name="Can 96"/>
            <p:cNvSpPr/>
            <p:nvPr/>
          </p:nvSpPr>
          <p:spPr bwMode="auto">
            <a:xfrm rot="16200000">
              <a:off x="7598666" y="2055861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98" name="Straight Arrow Connector 77"/>
            <p:cNvCxnSpPr>
              <a:endCxn id="67" idx="1"/>
            </p:cNvCxnSpPr>
            <p:nvPr/>
          </p:nvCxnSpPr>
          <p:spPr bwMode="auto">
            <a:xfrm flipV="1">
              <a:off x="7845982" y="2079299"/>
              <a:ext cx="1157715" cy="155042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9" name="Can 98"/>
            <p:cNvSpPr/>
            <p:nvPr/>
          </p:nvSpPr>
          <p:spPr bwMode="auto">
            <a:xfrm rot="16200000">
              <a:off x="7207635" y="163423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0" name="Straight Arrow Connector 77"/>
            <p:cNvCxnSpPr>
              <a:stCxn id="99" idx="3"/>
              <a:endCxn id="67" idx="1"/>
            </p:cNvCxnSpPr>
            <p:nvPr/>
          </p:nvCxnSpPr>
          <p:spPr bwMode="auto">
            <a:xfrm>
              <a:off x="7439961" y="1812719"/>
              <a:ext cx="1563736" cy="26658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4" name="Can 103"/>
            <p:cNvSpPr/>
            <p:nvPr/>
          </p:nvSpPr>
          <p:spPr bwMode="auto">
            <a:xfrm rot="16200000">
              <a:off x="7218170" y="176752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5" name="Straight Arrow Connector 77"/>
            <p:cNvCxnSpPr>
              <a:endCxn id="67" idx="1"/>
            </p:cNvCxnSpPr>
            <p:nvPr/>
          </p:nvCxnSpPr>
          <p:spPr bwMode="auto">
            <a:xfrm>
              <a:off x="7465486" y="1946009"/>
              <a:ext cx="1538211" cy="13329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7" name="Can 106"/>
            <p:cNvSpPr/>
            <p:nvPr/>
          </p:nvSpPr>
          <p:spPr bwMode="auto">
            <a:xfrm rot="16200000">
              <a:off x="7877451" y="261400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8" name="Straight Arrow Connector 77"/>
            <p:cNvCxnSpPr>
              <a:stCxn id="107" idx="3"/>
              <a:endCxn id="41" idx="1"/>
            </p:cNvCxnSpPr>
            <p:nvPr/>
          </p:nvCxnSpPr>
          <p:spPr bwMode="auto">
            <a:xfrm>
              <a:off x="8109777" y="2792489"/>
              <a:ext cx="760482" cy="284042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Straight Arrow Connector 77"/>
            <p:cNvCxnSpPr>
              <a:stCxn id="107" idx="3"/>
              <a:endCxn id="67" idx="1"/>
            </p:cNvCxnSpPr>
            <p:nvPr/>
          </p:nvCxnSpPr>
          <p:spPr bwMode="auto">
            <a:xfrm flipV="1">
              <a:off x="8109777" y="2079299"/>
              <a:ext cx="893920" cy="71319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17" name="Can 116"/>
            <p:cNvSpPr/>
            <p:nvPr/>
          </p:nvSpPr>
          <p:spPr bwMode="auto">
            <a:xfrm rot="16200000">
              <a:off x="2563276" y="2633860"/>
              <a:ext cx="506639" cy="800657"/>
            </a:xfrm>
            <a:prstGeom prst="can">
              <a:avLst/>
            </a:prstGeom>
            <a:solidFill>
              <a:schemeClr val="bg2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75450" y="2787129"/>
              <a:ext cx="749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ourier" charset="0"/>
                  <a:ea typeface="Courier" charset="0"/>
                  <a:cs typeface="Courier" charset="0"/>
                </a:rPr>
                <a:t>Tick stream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24087" y="3072175"/>
              <a:ext cx="1335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u="sng" dirty="0" smtClean="0">
                  <a:solidFill>
                    <a:schemeClr val="bg2"/>
                  </a:solidFill>
                  <a:latin typeface="Arial"/>
                  <a:cs typeface="Arial"/>
                </a:rPr>
                <a:t>Microservice</a:t>
              </a:r>
              <a:endParaRPr lang="en-US" sz="1600" u="sng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94927" y="298938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STREAMING</a:t>
              </a:r>
              <a:endParaRPr lang="en-US" sz="1400" b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943671" y="5263442"/>
              <a:ext cx="6250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  <a:hlinkClick r:id="rId11"/>
                </a:rPr>
                <a:t>https://www.mapr.com/appblueprint/overview</a:t>
              </a:r>
              <a:r>
                <a:rPr lang="en-US" sz="20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9111" y="2537292"/>
              <a:ext cx="416978" cy="44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899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Performance Anti-Pattern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Problem: I want to count all the messages read in each consumer thread.</a:t>
            </a:r>
          </a:p>
          <a:p>
            <a:endParaRPr lang="en-US" dirty="0" smtClean="0"/>
          </a:p>
          <a:p>
            <a:r>
              <a:rPr lang="en-US" dirty="0" smtClean="0"/>
              <a:t>Anti-pattern: I’ll just increment a counter in a synchronized block.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58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Performance </a:t>
            </a:r>
            <a:r>
              <a:rPr lang="en-US" dirty="0" smtClean="0"/>
              <a:t>Anti-Pattern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count all the messages read in each consumer thread.</a:t>
            </a:r>
          </a:p>
          <a:p>
            <a:endParaRPr lang="en-US" dirty="0" smtClean="0"/>
          </a:p>
          <a:p>
            <a:r>
              <a:rPr lang="en-US" dirty="0" smtClean="0"/>
              <a:t>Fine, I’ll just increment a counter in a synchronized block.</a:t>
            </a:r>
          </a:p>
          <a:p>
            <a:endParaRPr lang="en-US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Lesson learned: </a:t>
            </a:r>
            <a:r>
              <a:rPr lang="en-US" b="1" dirty="0">
                <a:solidFill>
                  <a:srgbClr val="C00000"/>
                </a:solidFill>
              </a:rPr>
              <a:t>s</a:t>
            </a:r>
            <a:r>
              <a:rPr lang="en-US" b="1" dirty="0" smtClean="0">
                <a:solidFill>
                  <a:srgbClr val="C00000"/>
                </a:solidFill>
              </a:rPr>
              <a:t>ynchronization really hurts throughput.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Solution: I decreased the cost </a:t>
            </a:r>
            <a:r>
              <a:rPr lang="en-US" dirty="0">
                <a:solidFill>
                  <a:srgbClr val="C00000"/>
                </a:solidFill>
              </a:rPr>
              <a:t>of </a:t>
            </a:r>
            <a:r>
              <a:rPr lang="en-US" dirty="0" smtClean="0">
                <a:solidFill>
                  <a:srgbClr val="C00000"/>
                </a:solidFill>
              </a:rPr>
              <a:t>metric collection to </a:t>
            </a:r>
            <a:r>
              <a:rPr lang="en-US" dirty="0">
                <a:solidFill>
                  <a:srgbClr val="C00000"/>
                </a:solidFill>
              </a:rPr>
              <a:t>near zero </a:t>
            </a:r>
            <a:r>
              <a:rPr lang="en-US" dirty="0" smtClean="0">
                <a:solidFill>
                  <a:srgbClr val="C00000"/>
                </a:solidFill>
              </a:rPr>
              <a:t>by giving </a:t>
            </a:r>
            <a:r>
              <a:rPr lang="en-US" dirty="0">
                <a:solidFill>
                  <a:srgbClr val="C00000"/>
                </a:solidFill>
              </a:rPr>
              <a:t>each thread </a:t>
            </a:r>
            <a:r>
              <a:rPr lang="en-US" dirty="0" smtClean="0">
                <a:solidFill>
                  <a:srgbClr val="C00000"/>
                </a:solidFill>
              </a:rPr>
              <a:t>its own </a:t>
            </a:r>
            <a:r>
              <a:rPr lang="en-US" dirty="0">
                <a:solidFill>
                  <a:srgbClr val="C00000"/>
                </a:solidFill>
              </a:rPr>
              <a:t>metrics </a:t>
            </a:r>
            <a:r>
              <a:rPr lang="en-US" dirty="0" smtClean="0">
                <a:solidFill>
                  <a:srgbClr val="C00000"/>
                </a:solidFill>
              </a:rPr>
              <a:t>structure, and every second or so, updating a shared metric structure with locks.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07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Performance Anti-Pattern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be sure never to read a duplicate message. </a:t>
            </a:r>
          </a:p>
          <a:p>
            <a:endParaRPr lang="en-US" dirty="0"/>
          </a:p>
          <a:p>
            <a:r>
              <a:rPr lang="en-US" dirty="0" smtClean="0"/>
              <a:t>Fine, I’ll just commit the read point for every message I consume.</a:t>
            </a:r>
          </a:p>
        </p:txBody>
      </p:sp>
    </p:spTree>
    <p:extLst>
      <p:ext uri="{BB962C8B-B14F-4D97-AF65-F5344CB8AC3E}">
        <p14:creationId xmlns:p14="http://schemas.microsoft.com/office/powerpoint/2010/main" val="102529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338943" y="1094015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A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338942" y="2226129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B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338941" y="3265715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C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38941" y="4506686"/>
            <a:ext cx="1926771" cy="832757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Logs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8577943" y="1121229"/>
            <a:ext cx="1926771" cy="80010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Service 1</a:t>
            </a:r>
            <a:endParaRPr lang="en-US" dirty="0" smtClean="0">
              <a:solidFill>
                <a:schemeClr val="bg1"/>
              </a:solidFill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577943" y="2465615"/>
            <a:ext cx="1926771" cy="80010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Service 2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577943" y="3761016"/>
            <a:ext cx="1926771" cy="800100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solidFill>
                  <a:schemeClr val="bg1"/>
                </a:solidFill>
                <a:latin typeface="Avenir Medium" charset="0"/>
                <a:ea typeface="Avenir Medium" charset="0"/>
                <a:cs typeface="Avenir Medium" charset="0"/>
              </a:rPr>
              <a:t>Service 3</a:t>
            </a:r>
          </a:p>
        </p:txBody>
      </p:sp>
      <p:cxnSp>
        <p:nvCxnSpPr>
          <p:cNvPr id="11" name="Straight Arrow Connector 10"/>
          <p:cNvCxnSpPr>
            <a:stCxn id="2" idx="3"/>
            <a:endCxn id="7" idx="1"/>
          </p:cNvCxnSpPr>
          <p:nvPr/>
        </p:nvCxnSpPr>
        <p:spPr bwMode="auto">
          <a:xfrm>
            <a:off x="3265714" y="1494065"/>
            <a:ext cx="5312229" cy="27214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12" name="Straight Arrow Connector 11"/>
          <p:cNvCxnSpPr>
            <a:stCxn id="2" idx="3"/>
            <a:endCxn id="8" idx="1"/>
          </p:cNvCxnSpPr>
          <p:nvPr/>
        </p:nvCxnSpPr>
        <p:spPr bwMode="auto">
          <a:xfrm>
            <a:off x="3265714" y="1494065"/>
            <a:ext cx="5312229" cy="1371600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21" name="Straight Arrow Connector 20"/>
          <p:cNvCxnSpPr>
            <a:stCxn id="2" idx="3"/>
            <a:endCxn id="9" idx="1"/>
          </p:cNvCxnSpPr>
          <p:nvPr/>
        </p:nvCxnSpPr>
        <p:spPr bwMode="auto">
          <a:xfrm>
            <a:off x="3265714" y="1494065"/>
            <a:ext cx="5312229" cy="2667001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24" name="Straight Arrow Connector 23"/>
          <p:cNvCxnSpPr>
            <a:stCxn id="3" idx="3"/>
            <a:endCxn id="7" idx="1"/>
          </p:cNvCxnSpPr>
          <p:nvPr/>
        </p:nvCxnSpPr>
        <p:spPr bwMode="auto">
          <a:xfrm flipV="1">
            <a:off x="3265713" y="1521279"/>
            <a:ext cx="5312230" cy="1104900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27" name="Straight Arrow Connector 26"/>
          <p:cNvCxnSpPr>
            <a:stCxn id="3" idx="3"/>
            <a:endCxn id="8" idx="1"/>
          </p:cNvCxnSpPr>
          <p:nvPr/>
        </p:nvCxnSpPr>
        <p:spPr bwMode="auto">
          <a:xfrm>
            <a:off x="3265713" y="2626179"/>
            <a:ext cx="5312230" cy="239486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0" name="Straight Arrow Connector 29"/>
          <p:cNvCxnSpPr>
            <a:stCxn id="3" idx="3"/>
            <a:endCxn id="9" idx="1"/>
          </p:cNvCxnSpPr>
          <p:nvPr/>
        </p:nvCxnSpPr>
        <p:spPr bwMode="auto">
          <a:xfrm>
            <a:off x="3265713" y="2626179"/>
            <a:ext cx="5312230" cy="1534887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3" name="Straight Arrow Connector 32"/>
          <p:cNvCxnSpPr>
            <a:stCxn id="4" idx="3"/>
            <a:endCxn id="7" idx="1"/>
          </p:cNvCxnSpPr>
          <p:nvPr/>
        </p:nvCxnSpPr>
        <p:spPr bwMode="auto">
          <a:xfrm flipV="1">
            <a:off x="3265712" y="1521279"/>
            <a:ext cx="5312231" cy="2144486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6" name="Straight Arrow Connector 35"/>
          <p:cNvCxnSpPr>
            <a:stCxn id="4" idx="3"/>
            <a:endCxn id="8" idx="1"/>
          </p:cNvCxnSpPr>
          <p:nvPr/>
        </p:nvCxnSpPr>
        <p:spPr bwMode="auto">
          <a:xfrm flipV="1">
            <a:off x="3265712" y="2865665"/>
            <a:ext cx="5312231" cy="800100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9" name="Straight Arrow Connector 38"/>
          <p:cNvCxnSpPr>
            <a:stCxn id="4" idx="3"/>
            <a:endCxn id="9" idx="1"/>
          </p:cNvCxnSpPr>
          <p:nvPr/>
        </p:nvCxnSpPr>
        <p:spPr bwMode="auto">
          <a:xfrm>
            <a:off x="3265712" y="3665765"/>
            <a:ext cx="5312231" cy="495301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42" name="Straight Arrow Connector 41"/>
          <p:cNvCxnSpPr>
            <a:stCxn id="6" idx="3"/>
            <a:endCxn id="7" idx="1"/>
          </p:cNvCxnSpPr>
          <p:nvPr/>
        </p:nvCxnSpPr>
        <p:spPr bwMode="auto">
          <a:xfrm flipV="1">
            <a:off x="3265712" y="1521279"/>
            <a:ext cx="5312231" cy="3401786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45" name="Straight Arrow Connector 44"/>
          <p:cNvCxnSpPr>
            <a:stCxn id="6" idx="3"/>
            <a:endCxn id="8" idx="1"/>
          </p:cNvCxnSpPr>
          <p:nvPr/>
        </p:nvCxnSpPr>
        <p:spPr bwMode="auto">
          <a:xfrm flipV="1">
            <a:off x="3265712" y="2865665"/>
            <a:ext cx="5312231" cy="2057400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48" name="Straight Arrow Connector 47"/>
          <p:cNvCxnSpPr>
            <a:stCxn id="6" idx="3"/>
            <a:endCxn id="9" idx="1"/>
          </p:cNvCxnSpPr>
          <p:nvPr/>
        </p:nvCxnSpPr>
        <p:spPr bwMode="auto">
          <a:xfrm flipV="1">
            <a:off x="3265712" y="4161066"/>
            <a:ext cx="5312231" cy="761999"/>
          </a:xfrm>
          <a:prstGeom prst="straightConnector1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sp>
        <p:nvSpPr>
          <p:cNvPr id="51" name="TextBox 50"/>
          <p:cNvSpPr txBox="1"/>
          <p:nvPr/>
        </p:nvSpPr>
        <p:spPr>
          <a:xfrm>
            <a:off x="1730829" y="6074229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n</a:t>
            </a:r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 Producers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68443" y="5682343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m Consumers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588328" y="5424296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/>
                <a:cs typeface="Arial"/>
              </a:rPr>
              <a:t>How </a:t>
            </a:r>
            <a:r>
              <a:rPr lang="en-US" smtClean="0">
                <a:solidFill>
                  <a:srgbClr val="C00000"/>
                </a:solidFill>
                <a:latin typeface="Arial"/>
                <a:cs typeface="Arial"/>
              </a:rPr>
              <a:t>many connections?</a:t>
            </a:r>
            <a:endParaRPr lang="en-US" dirty="0" smtClean="0">
              <a:solidFill>
                <a:srgbClr val="C0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707611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Performance Anti-Pattern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be sure never to read a duplicate message. </a:t>
            </a:r>
          </a:p>
          <a:p>
            <a:endParaRPr lang="en-US" dirty="0"/>
          </a:p>
          <a:p>
            <a:r>
              <a:rPr lang="en-US" dirty="0" smtClean="0"/>
              <a:t>Fine, I’ll just commit the read point for every message I consume.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Lesson learned, you’re still not guaranteed not to get a duplicate message</a:t>
            </a:r>
            <a:r>
              <a:rPr lang="en-US" dirty="0">
                <a:solidFill>
                  <a:srgbClr val="C00000"/>
                </a:solidFill>
              </a:rPr>
              <a:t>. Kafka consumers must be idempotent</a:t>
            </a:r>
            <a:r>
              <a:rPr lang="en-US" dirty="0" smtClean="0">
                <a:solidFill>
                  <a:srgbClr val="C00000"/>
                </a:solidFill>
              </a:rPr>
              <a:t>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Solution: Postpone deduplication downstream. (i.e. Give up till’ later.)</a:t>
            </a:r>
          </a:p>
        </p:txBody>
      </p:sp>
    </p:spTree>
    <p:extLst>
      <p:ext uri="{BB962C8B-B14F-4D97-AF65-F5344CB8AC3E}">
        <p14:creationId xmlns:p14="http://schemas.microsoft.com/office/powerpoint/2010/main" val="11618023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Performance Anti-Pattern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want to stream JSON strings to simplify DB persistence and columnar selections in Spark. </a:t>
            </a:r>
          </a:p>
          <a:p>
            <a:endParaRPr lang="en-US" dirty="0"/>
          </a:p>
          <a:p>
            <a:r>
              <a:rPr lang="en-US" dirty="0" smtClean="0"/>
              <a:t>Fine, I’ll just convert every message to a JSON object at the first step of my pipeline and use a JSON serializer.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5126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/>
              <a:t>Performance Anti-Pattern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I want to stream JSON strings to simplify DB persistence and columnar selections in Spark. </a:t>
            </a:r>
          </a:p>
          <a:p>
            <a:endParaRPr lang="en-US" dirty="0"/>
          </a:p>
          <a:p>
            <a:r>
              <a:rPr lang="en-US" dirty="0" smtClean="0"/>
              <a:t>Fine, I’ll just convert every message to a JSON object at the first step of my pipeline and use a JSON serializer.</a:t>
            </a:r>
          </a:p>
          <a:p>
            <a:endParaRPr lang="en-US" dirty="0"/>
          </a:p>
          <a:p>
            <a:pPr lvl="1"/>
            <a:r>
              <a:rPr lang="en-US" dirty="0">
                <a:solidFill>
                  <a:srgbClr val="C00000"/>
                </a:solidFill>
              </a:rPr>
              <a:t>Lesson </a:t>
            </a:r>
            <a:r>
              <a:rPr lang="en-US" dirty="0" smtClean="0">
                <a:solidFill>
                  <a:srgbClr val="C00000"/>
                </a:solidFill>
              </a:rPr>
              <a:t>learned</a:t>
            </a:r>
            <a:r>
              <a:rPr lang="en-US" b="1" dirty="0" smtClean="0">
                <a:solidFill>
                  <a:srgbClr val="C00000"/>
                </a:solidFill>
              </a:rPr>
              <a:t>: </a:t>
            </a:r>
            <a:r>
              <a:rPr lang="en-US" b="1" dirty="0">
                <a:solidFill>
                  <a:srgbClr val="C00000"/>
                </a:solidFill>
              </a:rPr>
              <a:t>parsing is expensive!</a:t>
            </a:r>
            <a:r>
              <a:rPr lang="en-US" dirty="0">
                <a:solidFill>
                  <a:srgbClr val="C00000"/>
                </a:solidFill>
              </a:rPr>
              <a:t>  Handling parsing errors is expensive. Custom </a:t>
            </a:r>
            <a:r>
              <a:rPr lang="en-US" dirty="0" smtClean="0">
                <a:solidFill>
                  <a:srgbClr val="C00000"/>
                </a:solidFill>
              </a:rPr>
              <a:t>serializers are </a:t>
            </a:r>
            <a:r>
              <a:rPr lang="en-US" dirty="0">
                <a:solidFill>
                  <a:srgbClr val="C00000"/>
                </a:solidFill>
              </a:rPr>
              <a:t>not as easy I as thought.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This </a:t>
            </a:r>
            <a:r>
              <a:rPr lang="en-US" dirty="0" smtClean="0">
                <a:solidFill>
                  <a:srgbClr val="C00000"/>
                </a:solidFill>
              </a:rPr>
              <a:t>anti-pattern </a:t>
            </a:r>
            <a:r>
              <a:rPr lang="en-US" dirty="0">
                <a:solidFill>
                  <a:srgbClr val="C00000"/>
                </a:solidFill>
              </a:rPr>
              <a:t>is illustrated here: </a:t>
            </a:r>
            <a:r>
              <a:rPr lang="en-US" sz="1600" dirty="0">
                <a:solidFill>
                  <a:srgbClr val="C00000"/>
                </a:solidFill>
                <a:hlinkClick r:id="rId3"/>
              </a:rPr>
              <a:t>https://github.com/mapr-demos/finserv-ticks-demo/commit/35a0ddaad411bf7cec34919a4817482df2bf6462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r>
              <a:rPr lang="en-US" dirty="0">
                <a:solidFill>
                  <a:srgbClr val="C00000"/>
                </a:solidFill>
              </a:rPr>
              <a:t>Solution: Stream a data structure containing a byte[] to hold raw data, and annotate it with com.fasterxml.jackson.annotation.JsonProperty. </a:t>
            </a:r>
            <a:endParaRPr lang="en-US" dirty="0" smtClean="0">
              <a:solidFill>
                <a:srgbClr val="C00000"/>
              </a:solidFill>
            </a:endParaRP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Example: </a:t>
            </a:r>
            <a:r>
              <a:rPr lang="en-US" sz="1600" dirty="0" smtClean="0">
                <a:solidFill>
                  <a:srgbClr val="C00000"/>
                </a:solidFill>
                <a:hlinkClick r:id="rId4"/>
              </a:rPr>
              <a:t>https</a:t>
            </a:r>
            <a:r>
              <a:rPr lang="en-US" sz="1600" dirty="0">
                <a:solidFill>
                  <a:srgbClr val="C00000"/>
                </a:solidFill>
                <a:hlinkClick r:id="rId4"/>
              </a:rPr>
              <a:t>://github.com/mapr-demos/finserv-ticks-demo/blob/35a0ddaad411bf7cec34919a4817482df2bf6462/src/main/java/com/mapr/demo/finserv/Tick2.java</a:t>
            </a:r>
            <a:endParaRPr lang="en-US" sz="1600" dirty="0">
              <a:solidFill>
                <a:srgbClr val="C0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6221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Good Practices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Design your data structures to prefer arrays of objects, and primitive types, instead of the standard Java or Scala collection classes (e.g</a:t>
            </a:r>
            <a:r>
              <a:rPr lang="en-US" dirty="0" smtClean="0"/>
              <a:t>. HashMap</a:t>
            </a:r>
            <a:r>
              <a:rPr lang="en-US" dirty="0"/>
              <a:t>). </a:t>
            </a:r>
            <a:endParaRPr lang="en-US" dirty="0" smtClean="0"/>
          </a:p>
          <a:p>
            <a:r>
              <a:rPr lang="en-US" dirty="0" smtClean="0"/>
              <a:t>Maintain affinity between topic and producer thread.</a:t>
            </a:r>
          </a:p>
          <a:p>
            <a:pPr lvl="1"/>
            <a:r>
              <a:rPr lang="en-US" dirty="0" smtClean="0"/>
              <a:t>Kafka will batch multiple sends together. If a send hits only one topic, it will benefit from writes to sequential memory locations.</a:t>
            </a:r>
          </a:p>
          <a:p>
            <a:pPr lvl="1"/>
            <a:r>
              <a:rPr lang="en-US" dirty="0" smtClean="0"/>
              <a:t>Reference </a:t>
            </a:r>
            <a:r>
              <a:rPr lang="en-US" dirty="0"/>
              <a:t>code:</a:t>
            </a:r>
            <a:br>
              <a:rPr lang="en-US" dirty="0"/>
            </a:br>
            <a:r>
              <a:rPr lang="en-US" dirty="0"/>
              <a:t>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github.com/mapr-demos/finserv-application-blueprint/blob/master/src/test/java/com/mapr/demo/finserv/ThreadCountSpeedIT.java</a:t>
            </a:r>
            <a:endParaRPr lang="en-US" dirty="0" smtClean="0"/>
          </a:p>
          <a:p>
            <a:r>
              <a:rPr lang="en-US" dirty="0" smtClean="0"/>
              <a:t>Consider </a:t>
            </a:r>
            <a:r>
              <a:rPr lang="en-US" dirty="0"/>
              <a:t>using numeric IDs or enumeration objects instead of strings for keys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45364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Three Performance Takeaways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Process as little as </a:t>
            </a:r>
            <a:r>
              <a:rPr lang="en-US" dirty="0" smtClean="0"/>
              <a:t>possible in the pipeline. </a:t>
            </a:r>
            <a:endParaRPr lang="en-US" dirty="0"/>
          </a:p>
          <a:p>
            <a:pPr lvl="1"/>
            <a:r>
              <a:rPr lang="en-US" dirty="0" smtClean="0"/>
              <a:t>Transfer byte arrays. It’s faster than serializers based on strings, POJOs, or custom serialization.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JSON annotation. It makes persistence easier in the final stages. It also makes data analysis easier because it gives you an easy schema.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Categorize raw data into multiple topics (aka “fan-out”). It makes real-time analysis easier.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parameterized tests in Junit to tune Kafka.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48235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 Tuning Kafka with Junit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0" y="2204104"/>
            <a:ext cx="10820400" cy="3517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5119" y="1373107"/>
            <a:ext cx="61398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github.com/iandow/kafka_junit_tests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 smtClean="0">
              <a:solidFill>
                <a:schemeClr val="tx2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622308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How to create Junit parameterized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Annotate test class with @RunWith(Parameterized.class</a:t>
            </a:r>
            <a:r>
              <a:rPr lang="en-US" dirty="0" smtClean="0"/>
              <a:t>).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public static method annotated with @Parameters that returns </a:t>
            </a:r>
            <a:r>
              <a:rPr lang="en-US" dirty="0" smtClean="0"/>
              <a:t>a Collection of </a:t>
            </a:r>
            <a:r>
              <a:rPr lang="en-US" dirty="0"/>
              <a:t>Objects </a:t>
            </a:r>
            <a:r>
              <a:rPr lang="en-US" dirty="0" smtClean="0"/>
              <a:t>(as Array) as </a:t>
            </a:r>
            <a:r>
              <a:rPr lang="en-US" dirty="0"/>
              <a:t>test data set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 a public constructor that takes in </a:t>
            </a:r>
            <a:r>
              <a:rPr lang="en-US" dirty="0" smtClean="0"/>
              <a:t>one </a:t>
            </a:r>
            <a:r>
              <a:rPr lang="en-US" dirty="0"/>
              <a:t>"row" of test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46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198165"/>
            <a:ext cx="10969943" cy="4843406"/>
          </a:xfrm>
        </p:spPr>
        <p:txBody>
          <a:bodyPr>
            <a:normAutofit/>
          </a:bodyPr>
          <a:lstStyle/>
          <a:p>
            <a:r>
              <a:rPr lang="en-US" dirty="0" smtClean="0"/>
              <a:t>Lazy benchmark</a:t>
            </a:r>
            <a:r>
              <a:rPr lang="en-US" dirty="0"/>
              <a:t>, by Jay Kreps at LinkedIn (2014): </a:t>
            </a:r>
            <a:endParaRPr lang="en-US" dirty="0" smtClean="0"/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engineering.linkedin.com/kafka/benchmarking-apache-kafka-2-million-writes-second-three-cheap-machines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Answers questions like these: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Will Kafka slow down if I never consumer messages</a:t>
            </a: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?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Should I stream small </a:t>
            </a: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messages or </a:t>
            </a:r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large messages </a:t>
            </a: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/>
            </a:r>
            <a:b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</a:b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(</a:t>
            </a:r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in order to maximize </a:t>
            </a: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Throughput)?</a:t>
            </a:r>
          </a:p>
          <a:p>
            <a:pPr lvl="1"/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Should I stream small </a:t>
            </a:r>
            <a:r>
              <a:rPr lang="en-US" dirty="0" smtClean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messages or </a:t>
            </a:r>
            <a:r>
              <a:rPr lang="en-US" dirty="0">
                <a:solidFill>
                  <a:srgbClr val="C00000"/>
                </a:solidFill>
                <a:latin typeface="Comic Sans MS" charset="0"/>
                <a:ea typeface="Comic Sans MS" charset="0"/>
                <a:cs typeface="Comic Sans MS" charset="0"/>
              </a:rPr>
              <a:t>large messages?</a:t>
            </a:r>
          </a:p>
          <a:p>
            <a:pPr lvl="1"/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lvl="1"/>
            <a:endParaRPr lang="en-US" dirty="0">
              <a:latin typeface="Comic Sans MS" charset="0"/>
              <a:ea typeface="Comic Sans MS" charset="0"/>
              <a:cs typeface="Comic Sans MS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619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6808161"/>
              </p:ext>
            </p:extLst>
          </p:nvPr>
        </p:nvGraphicFramePr>
        <p:xfrm>
          <a:off x="440059" y="1704748"/>
          <a:ext cx="10969626" cy="38404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5046341"/>
                <a:gridCol w="2286000"/>
                <a:gridCol w="363728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Kafka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MapR Streams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Complies with standard Kafka API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✓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Scale to 1000s of topics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Automatically span large partitions across cluster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dirty="0" smtClean="0"/>
                        <a:t>nodes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✗</a:t>
                      </a:r>
                    </a:p>
                    <a:p>
                      <a:pPr algn="ctr"/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Failover consumers</a:t>
                      </a:r>
                      <a:r>
                        <a:rPr lang="en-US" baseline="0" dirty="0" smtClean="0"/>
                        <a:t> &amp; </a:t>
                      </a:r>
                      <a:r>
                        <a:rPr lang="en-US" dirty="0" smtClean="0"/>
                        <a:t>producers across mirrored clusters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  <a:p>
                      <a:pPr algn="ctr"/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Real-time cluster replication</a:t>
                      </a:r>
                      <a:r>
                        <a:rPr lang="en-US" baseline="0" dirty="0" smtClean="0"/>
                        <a:t> across data centers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✗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✓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vs MapR Streams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129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460310"/>
            <a:ext cx="10969943" cy="4665855"/>
          </a:xfrm>
        </p:spPr>
        <p:txBody>
          <a:bodyPr>
            <a:normAutofit/>
          </a:bodyPr>
          <a:lstStyle/>
          <a:p>
            <a:r>
              <a:rPr lang="en-US" dirty="0" smtClean="0"/>
              <a:t>Inherits </a:t>
            </a:r>
            <a:r>
              <a:rPr lang="en-US" dirty="0"/>
              <a:t>efficient I/O patterns from </a:t>
            </a:r>
            <a:r>
              <a:rPr lang="en-US" dirty="0" smtClean="0"/>
              <a:t>MapR-FS, </a:t>
            </a:r>
            <a:r>
              <a:rPr lang="en-US" dirty="0" smtClean="0"/>
              <a:t>allowing topics to save much more data and replicate much </a:t>
            </a:r>
            <a:r>
              <a:rPr lang="en-US" dirty="0" smtClean="0"/>
              <a:t>faster</a:t>
            </a:r>
          </a:p>
          <a:p>
            <a:endParaRPr lang="en-US" dirty="0"/>
          </a:p>
          <a:p>
            <a:r>
              <a:rPr lang="en-US" dirty="0"/>
              <a:t>Load balances topics and partitions more </a:t>
            </a:r>
            <a:r>
              <a:rPr lang="en-US" dirty="0" smtClean="0"/>
              <a:t>effectively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Span topics across </a:t>
            </a:r>
            <a:r>
              <a:rPr lang="en-US" dirty="0" smtClean="0"/>
              <a:t>clusters in </a:t>
            </a:r>
            <a:r>
              <a:rPr lang="en-US" dirty="0" smtClean="0"/>
              <a:t>multi-datacenters and synchronize offsets across clusters</a:t>
            </a:r>
          </a:p>
          <a:p>
            <a:endParaRPr lang="en-US" dirty="0" smtClean="0"/>
          </a:p>
          <a:p>
            <a:r>
              <a:rPr lang="en-US" dirty="0" smtClean="0"/>
              <a:t>Inherits </a:t>
            </a:r>
            <a:r>
              <a:rPr lang="en-US" dirty="0"/>
              <a:t>efficient I/O patterns from the core </a:t>
            </a:r>
            <a:r>
              <a:rPr lang="en-US" dirty="0" smtClean="0"/>
              <a:t>MapR platform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8"/>
            <a:ext cx="10547231" cy="923925"/>
          </a:xfrm>
        </p:spPr>
        <p:txBody>
          <a:bodyPr>
            <a:normAutofit/>
          </a:bodyPr>
          <a:lstStyle/>
          <a:p>
            <a:r>
              <a:rPr lang="en-US" dirty="0" smtClean="0"/>
              <a:t>MapR Streams </a:t>
            </a:r>
            <a:r>
              <a:rPr lang="en-US" dirty="0" smtClean="0"/>
              <a:t>is a more </a:t>
            </a:r>
            <a:r>
              <a:rPr lang="en-US" dirty="0" smtClean="0"/>
              <a:t>scalable </a:t>
            </a:r>
            <a:r>
              <a:rPr lang="en-US" dirty="0" smtClean="0"/>
              <a:t>Kafka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68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1338943" y="1094015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A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338942" y="2226129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B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338941" y="3265715"/>
            <a:ext cx="1926771" cy="800100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C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1338941" y="4506686"/>
            <a:ext cx="1926771" cy="832757"/>
          </a:xfrm>
          <a:prstGeom prst="rect">
            <a:avLst/>
          </a:prstGeom>
          <a:solidFill>
            <a:schemeClr val="bg2">
              <a:lumMod val="25000"/>
              <a:lumOff val="75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Logs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8577943" y="1121229"/>
            <a:ext cx="1926771" cy="8001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smtClean="0">
                <a:latin typeface="Avenir Medium" charset="0"/>
                <a:ea typeface="Avenir Medium" charset="0"/>
                <a:cs typeface="Avenir Medium" charset="0"/>
              </a:rPr>
              <a:t>Service 1</a:t>
            </a:r>
            <a:endParaRPr lang="en-US" dirty="0" smtClean="0">
              <a:latin typeface="Avenir Medium" charset="0"/>
              <a:ea typeface="Avenir Medium" charset="0"/>
              <a:cs typeface="Avenir Medium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8577943" y="2465615"/>
            <a:ext cx="1926771" cy="8001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2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8577943" y="3761016"/>
            <a:ext cx="1926771" cy="800100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r>
              <a:rPr lang="en-US" dirty="0" smtClean="0">
                <a:latin typeface="Avenir Medium" charset="0"/>
                <a:ea typeface="Avenir Medium" charset="0"/>
                <a:cs typeface="Avenir Medium" charset="0"/>
              </a:rPr>
              <a:t>Service 3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30829" y="6074229"/>
            <a:ext cx="1845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  <a:latin typeface="Arial"/>
                <a:cs typeface="Arial"/>
              </a:rPr>
              <a:t>n</a:t>
            </a:r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 Producers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768443" y="5682343"/>
            <a:ext cx="2101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/>
                </a:solidFill>
                <a:latin typeface="Arial"/>
                <a:cs typeface="Arial"/>
              </a:rPr>
              <a:t>m Consumers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693967" y="5471888"/>
            <a:ext cx="3541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C00000"/>
                </a:solidFill>
                <a:latin typeface="Arial"/>
                <a:cs typeface="Arial"/>
              </a:rPr>
              <a:t>How many connections?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225143" y="1646465"/>
            <a:ext cx="2023110" cy="2514601"/>
            <a:chOff x="5388429" y="1551214"/>
            <a:chExt cx="2023110" cy="2514601"/>
          </a:xfrm>
          <a:solidFill>
            <a:srgbClr val="FFC000"/>
          </a:solidFill>
        </p:grpSpPr>
        <p:sp>
          <p:nvSpPr>
            <p:cNvPr id="14" name="Rectangle 13"/>
            <p:cNvSpPr/>
            <p:nvPr/>
          </p:nvSpPr>
          <p:spPr bwMode="auto">
            <a:xfrm>
              <a:off x="5388429" y="1551214"/>
              <a:ext cx="2023110" cy="2514601"/>
            </a:xfrm>
            <a:prstGeom prst="rect">
              <a:avLst/>
            </a:prstGeom>
            <a:grpFill/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355" y="1688124"/>
              <a:ext cx="975405" cy="1501814"/>
            </a:xfrm>
            <a:prstGeom prst="rect">
              <a:avLst/>
            </a:prstGeom>
            <a:grp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2577" y="3249387"/>
              <a:ext cx="1858962" cy="659910"/>
            </a:xfrm>
            <a:prstGeom prst="rect">
              <a:avLst/>
            </a:prstGeom>
            <a:grpFill/>
          </p:spPr>
        </p:pic>
      </p:grpSp>
      <p:cxnSp>
        <p:nvCxnSpPr>
          <p:cNvPr id="17" name="Elbow Connector 16"/>
          <p:cNvCxnSpPr>
            <a:stCxn id="2" idx="3"/>
          </p:cNvCxnSpPr>
          <p:nvPr/>
        </p:nvCxnSpPr>
        <p:spPr bwMode="auto">
          <a:xfrm>
            <a:off x="3265714" y="1494065"/>
            <a:ext cx="1959427" cy="1170215"/>
          </a:xfrm>
          <a:prstGeom prst="bentConnector3">
            <a:avLst>
              <a:gd name="adj1" fmla="val 61667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1" name="Elbow Connector 30"/>
          <p:cNvCxnSpPr>
            <a:stCxn id="3" idx="3"/>
            <a:endCxn id="14" idx="1"/>
          </p:cNvCxnSpPr>
          <p:nvPr/>
        </p:nvCxnSpPr>
        <p:spPr bwMode="auto">
          <a:xfrm>
            <a:off x="3265713" y="2626179"/>
            <a:ext cx="1959430" cy="277587"/>
          </a:xfrm>
          <a:prstGeom prst="bentConnector3">
            <a:avLst/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35" name="Elbow Connector 34"/>
          <p:cNvCxnSpPr/>
          <p:nvPr/>
        </p:nvCxnSpPr>
        <p:spPr bwMode="auto">
          <a:xfrm flipV="1">
            <a:off x="3206793" y="3143252"/>
            <a:ext cx="2018348" cy="541564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40" name="Elbow Connector 39"/>
          <p:cNvCxnSpPr>
            <a:stCxn id="6" idx="3"/>
          </p:cNvCxnSpPr>
          <p:nvPr/>
        </p:nvCxnSpPr>
        <p:spPr bwMode="auto">
          <a:xfrm flipV="1">
            <a:off x="3265712" y="3426279"/>
            <a:ext cx="1959431" cy="1496786"/>
          </a:xfrm>
          <a:prstGeom prst="bentConnector3">
            <a:avLst>
              <a:gd name="adj1" fmla="val 58333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49" name="Elbow Connector 48"/>
          <p:cNvCxnSpPr>
            <a:stCxn id="14" idx="3"/>
            <a:endCxn id="7" idx="1"/>
          </p:cNvCxnSpPr>
          <p:nvPr/>
        </p:nvCxnSpPr>
        <p:spPr bwMode="auto">
          <a:xfrm flipV="1">
            <a:off x="7248253" y="1521279"/>
            <a:ext cx="1329690" cy="1382487"/>
          </a:xfrm>
          <a:prstGeom prst="bentConnector3">
            <a:avLst>
              <a:gd name="adj1" fmla="val 42632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54" name="Elbow Connector 53"/>
          <p:cNvCxnSpPr>
            <a:endCxn id="8" idx="1"/>
          </p:cNvCxnSpPr>
          <p:nvPr/>
        </p:nvCxnSpPr>
        <p:spPr bwMode="auto">
          <a:xfrm flipV="1">
            <a:off x="7248251" y="2865665"/>
            <a:ext cx="1329692" cy="160565"/>
          </a:xfrm>
          <a:prstGeom prst="bentConnector3">
            <a:avLst>
              <a:gd name="adj1" fmla="val 57368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  <p:cxnSp>
        <p:nvCxnSpPr>
          <p:cNvPr id="55" name="Elbow Connector 54"/>
          <p:cNvCxnSpPr>
            <a:endCxn id="9" idx="1"/>
          </p:cNvCxnSpPr>
          <p:nvPr/>
        </p:nvCxnSpPr>
        <p:spPr bwMode="auto">
          <a:xfrm>
            <a:off x="7248251" y="3252595"/>
            <a:ext cx="1329692" cy="908471"/>
          </a:xfrm>
          <a:prstGeom prst="bentConnector3">
            <a:avLst>
              <a:gd name="adj1" fmla="val 50000"/>
            </a:avLst>
          </a:prstGeom>
          <a:noFill/>
          <a:ln w="25400" algn="ctr">
            <a:solidFill>
              <a:schemeClr val="bg2"/>
            </a:solidFill>
            <a:round/>
            <a:headEnd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0104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9388" y="208096"/>
            <a:ext cx="64691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chemeClr val="tx2"/>
                </a:solidFill>
                <a:latin typeface="Avenir Heavy" charset="0"/>
                <a:ea typeface="Avenir Heavy" charset="0"/>
                <a:cs typeface="Avenir Heavy" charset="0"/>
              </a:rPr>
              <a:t>Blueprint of a Converged Application</a:t>
            </a:r>
            <a:br>
              <a:rPr lang="en-US" sz="2800" b="1" dirty="0" smtClean="0">
                <a:solidFill>
                  <a:schemeClr val="tx2"/>
                </a:solidFill>
                <a:latin typeface="Avenir Heavy" charset="0"/>
                <a:ea typeface="Avenir Heavy" charset="0"/>
                <a:cs typeface="Avenir Heavy" charset="0"/>
              </a:rPr>
            </a:br>
            <a:r>
              <a:rPr lang="en-US" sz="2000" b="1" dirty="0" smtClean="0">
                <a:solidFill>
                  <a:schemeClr val="tx2"/>
                </a:solidFill>
                <a:latin typeface="Avenir Heavy" charset="0"/>
                <a:ea typeface="Avenir Heavy" charset="0"/>
                <a:cs typeface="Avenir Heavy" charset="0"/>
              </a:rPr>
              <a:t>for real-time tick streaming</a:t>
            </a:r>
            <a:endParaRPr lang="en-US" sz="2000" b="1" dirty="0">
              <a:solidFill>
                <a:schemeClr val="tx2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43873" y="8703714"/>
            <a:ext cx="8114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2"/>
                </a:solidFill>
                <a:latin typeface="Arial"/>
                <a:cs typeface="Arial"/>
              </a:rPr>
              <a:t>Kafka API</a:t>
            </a:r>
          </a:p>
        </p:txBody>
      </p:sp>
      <p:sp>
        <p:nvSpPr>
          <p:cNvPr id="26" name="Can 25"/>
          <p:cNvSpPr/>
          <p:nvPr/>
        </p:nvSpPr>
        <p:spPr bwMode="auto">
          <a:xfrm rot="-5400000">
            <a:off x="2364451" y="-1198564"/>
            <a:ext cx="357843" cy="1045029"/>
          </a:xfrm>
          <a:prstGeom prst="can">
            <a:avLst/>
          </a:prstGeom>
          <a:solidFill>
            <a:srgbClr val="FFFF00"/>
          </a:solidFill>
          <a:ln w="9525" algn="ctr">
            <a:solidFill>
              <a:schemeClr val="bg1">
                <a:lumMod val="50000"/>
              </a:schemeClr>
            </a:solidFill>
            <a:round/>
            <a:headEnd/>
            <a:tailEnd/>
          </a:ln>
          <a:scene3d>
            <a:camera prst="orthographicFront">
              <a:rot lat="0" lon="0" rev="0"/>
            </a:camera>
            <a:lightRig rig="threePt" dir="t"/>
          </a:scene3d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71425" y="1245059"/>
            <a:ext cx="11744489" cy="4539157"/>
            <a:chOff x="271425" y="1245059"/>
            <a:chExt cx="11744489" cy="4539157"/>
          </a:xfrm>
        </p:grpSpPr>
        <p:sp>
          <p:nvSpPr>
            <p:cNvPr id="123" name="Rectangle: Rounded Corners 6"/>
            <p:cNvSpPr/>
            <p:nvPr/>
          </p:nvSpPr>
          <p:spPr bwMode="auto">
            <a:xfrm>
              <a:off x="472461" y="2448254"/>
              <a:ext cx="1372916" cy="1311884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dirty="0">
                  <a:solidFill>
                    <a:srgbClr val="FFFFFF"/>
                  </a:solidFill>
                </a:rPr>
                <a:t>v</a:t>
              </a:r>
            </a:p>
          </p:txBody>
        </p:sp>
        <p:sp>
          <p:nvSpPr>
            <p:cNvPr id="110" name="Rectangle: Rounded Corners 6"/>
            <p:cNvSpPr/>
            <p:nvPr/>
          </p:nvSpPr>
          <p:spPr bwMode="auto">
            <a:xfrm>
              <a:off x="410001" y="2385795"/>
              <a:ext cx="1372916" cy="1311884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dirty="0">
                  <a:solidFill>
                    <a:srgbClr val="FFFFFF"/>
                  </a:solidFill>
                </a:rPr>
                <a:t>v</a:t>
              </a:r>
            </a:p>
          </p:txBody>
        </p:sp>
        <p:sp>
          <p:nvSpPr>
            <p:cNvPr id="120" name="Rectangle: Rounded Corners 11"/>
            <p:cNvSpPr/>
            <p:nvPr/>
          </p:nvSpPr>
          <p:spPr bwMode="auto">
            <a:xfrm>
              <a:off x="3889732" y="2638761"/>
              <a:ext cx="1464348" cy="898260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65" name="Elbow Connector 64"/>
            <p:cNvCxnSpPr>
              <a:stCxn id="70" idx="2"/>
              <a:endCxn id="44" idx="0"/>
            </p:cNvCxnSpPr>
            <p:nvPr/>
          </p:nvCxnSpPr>
          <p:spPr bwMode="auto">
            <a:xfrm rot="5400000">
              <a:off x="8487845" y="3821259"/>
              <a:ext cx="1222758" cy="590347"/>
            </a:xfrm>
            <a:prstGeom prst="bent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/>
              <a:tailEnd type="triangle"/>
            </a:ln>
          </p:spPr>
        </p:cxnSp>
        <p:sp>
          <p:nvSpPr>
            <p:cNvPr id="41" name="Rectangle: Rounded Corners 17"/>
            <p:cNvSpPr/>
            <p:nvPr/>
          </p:nvSpPr>
          <p:spPr bwMode="auto">
            <a:xfrm>
              <a:off x="8870259" y="2603341"/>
              <a:ext cx="1959828" cy="946379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" name="Rectangle: Rounded Corners 3"/>
            <p:cNvSpPr/>
            <p:nvPr/>
          </p:nvSpPr>
          <p:spPr bwMode="auto">
            <a:xfrm>
              <a:off x="271425" y="1396787"/>
              <a:ext cx="8268333" cy="2950074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9" name="Picture 8" descr="MapR_Streams_2.1 (1)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4864" y="1733392"/>
              <a:ext cx="1554727" cy="157293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9876374" y="1994549"/>
              <a:ext cx="5533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SQL</a:t>
              </a:r>
              <a:endParaRPr lang="en-US" sz="1400" b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48" name="Picture 47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7417">
              <a:off x="5475760" y="2331203"/>
              <a:ext cx="433028" cy="433028"/>
            </a:xfrm>
            <a:prstGeom prst="rect">
              <a:avLst/>
            </a:prstGeom>
          </p:spPr>
        </p:pic>
        <p:pic>
          <p:nvPicPr>
            <p:cNvPr id="49" name="Picture 48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8965" y="2913847"/>
              <a:ext cx="433028" cy="433028"/>
            </a:xfrm>
            <a:prstGeom prst="rect">
              <a:avLst/>
            </a:prstGeom>
          </p:spPr>
        </p:pic>
        <p:pic>
          <p:nvPicPr>
            <p:cNvPr id="50" name="Picture 49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78230">
              <a:off x="5439012" y="3475466"/>
              <a:ext cx="433028" cy="433028"/>
            </a:xfrm>
            <a:prstGeom prst="rect">
              <a:avLst/>
            </a:prstGeom>
          </p:spPr>
        </p:pic>
        <p:pic>
          <p:nvPicPr>
            <p:cNvPr id="51" name="Picture 50" descr="spark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7987" y="1802766"/>
              <a:ext cx="864072" cy="458829"/>
            </a:xfrm>
            <a:prstGeom prst="rect">
              <a:avLst/>
            </a:prstGeom>
          </p:spPr>
        </p:pic>
        <p:sp>
          <p:nvSpPr>
            <p:cNvPr id="67" name="Rectangle: Rounded Corners 17"/>
            <p:cNvSpPr/>
            <p:nvPr/>
          </p:nvSpPr>
          <p:spPr bwMode="auto">
            <a:xfrm>
              <a:off x="9003697" y="1733392"/>
              <a:ext cx="1435689" cy="691813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576945" y="3022570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2"/>
                  </a:solidFill>
                  <a:latin typeface="Arial"/>
                  <a:cs typeface="Arial"/>
                </a:rPr>
                <a:t/>
              </a:r>
              <a:br>
                <a:rPr lang="en-US" sz="1200" dirty="0" smtClean="0">
                  <a:solidFill>
                    <a:schemeClr val="tx2"/>
                  </a:solidFill>
                  <a:latin typeface="Arial"/>
                  <a:cs typeface="Arial"/>
                </a:rPr>
              </a:br>
              <a:r>
                <a:rPr lang="en-US" sz="1200" i="1" dirty="0" smtClean="0">
                  <a:solidFill>
                    <a:schemeClr val="tx2"/>
                  </a:solidFill>
                  <a:latin typeface="Arial"/>
                  <a:cs typeface="Arial"/>
                </a:rPr>
                <a:t>15 min. roll</a:t>
              </a:r>
              <a:endParaRPr lang="en-US" sz="1200" i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pic>
          <p:nvPicPr>
            <p:cNvPr id="70" name="Picture 69" descr="Icon_Big-Data_Gray_SQL_300x300px_wht-bk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6460" y="3109180"/>
              <a:ext cx="395873" cy="395873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4684" y="1245059"/>
              <a:ext cx="2884688" cy="3225064"/>
            </a:xfrm>
            <a:prstGeom prst="rect">
              <a:avLst/>
            </a:prstGeom>
            <a:effectLst>
              <a:softEdge rad="457200"/>
            </a:effectLst>
          </p:spPr>
        </p:pic>
        <p:sp>
          <p:nvSpPr>
            <p:cNvPr id="109" name="TextBox 108"/>
            <p:cNvSpPr txBox="1"/>
            <p:nvPr/>
          </p:nvSpPr>
          <p:spPr>
            <a:xfrm>
              <a:off x="938514" y="2525842"/>
              <a:ext cx="73930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2"/>
                  </a:solidFill>
                  <a:latin typeface="Arial"/>
                  <a:cs typeface="Arial"/>
                </a:rPr>
                <a:t>Intra-day</a:t>
              </a:r>
            </a:p>
            <a:p>
              <a:r>
                <a:rPr lang="en-US" sz="1100" dirty="0">
                  <a:solidFill>
                    <a:schemeClr val="tx2"/>
                  </a:solidFill>
                  <a:latin typeface="Arial"/>
                  <a:cs typeface="Arial"/>
                </a:rPr>
                <a:t>Trades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39776" y="3876339"/>
              <a:ext cx="2176138" cy="1746218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9" name="Elbow Connector 28"/>
            <p:cNvCxnSpPr>
              <a:stCxn id="67" idx="3"/>
              <a:endCxn id="15" idx="0"/>
            </p:cNvCxnSpPr>
            <p:nvPr/>
          </p:nvCxnSpPr>
          <p:spPr bwMode="auto">
            <a:xfrm>
              <a:off x="10439386" y="2079299"/>
              <a:ext cx="488459" cy="1797040"/>
            </a:xfrm>
            <a:prstGeom prst="bentConnector2">
              <a:avLst/>
            </a:prstGeom>
            <a:noFill/>
            <a:ln w="25400" algn="ctr">
              <a:solidFill>
                <a:schemeClr val="bg2"/>
              </a:solidFill>
              <a:round/>
              <a:headEnd/>
              <a:tailEnd type="triangle"/>
            </a:ln>
          </p:spPr>
        </p:cxnSp>
        <p:sp>
          <p:nvSpPr>
            <p:cNvPr id="37" name="TextBox 36"/>
            <p:cNvSpPr txBox="1"/>
            <p:nvPr/>
          </p:nvSpPr>
          <p:spPr>
            <a:xfrm>
              <a:off x="463287" y="3347670"/>
              <a:ext cx="12186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>
                  <a:solidFill>
                    <a:schemeClr val="bg2"/>
                  </a:solidFill>
                  <a:latin typeface="Arial"/>
                  <a:cs typeface="Arial"/>
                </a:rPr>
                <a:t>Ingest trades</a:t>
              </a:r>
              <a:endParaRPr lang="en-US" sz="1400" i="1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pic>
          <p:nvPicPr>
            <p:cNvPr id="39" name="Picture 38" descr="spark-logo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8311" y="2637834"/>
              <a:ext cx="864072" cy="458829"/>
            </a:xfrm>
            <a:prstGeom prst="rect">
              <a:avLst/>
            </a:prstGeom>
          </p:spPr>
        </p:pic>
        <p:sp>
          <p:nvSpPr>
            <p:cNvPr id="44" name="Rectangle: Rounded Corners 17"/>
            <p:cNvSpPr/>
            <p:nvPr/>
          </p:nvSpPr>
          <p:spPr bwMode="auto">
            <a:xfrm>
              <a:off x="8089169" y="4727811"/>
              <a:ext cx="1429761" cy="1056405"/>
            </a:xfrm>
            <a:prstGeom prst="round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45" name="Picture 44" descr="Icon_Big-Data_Gray_Database_300x300px_wht-bk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7609" y="5081068"/>
              <a:ext cx="621072" cy="621072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8675967" y="5137825"/>
              <a:ext cx="8611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2"/>
                  </a:solidFill>
                  <a:latin typeface="Arial"/>
                  <a:cs typeface="Arial"/>
                </a:rPr>
                <a:t>archived</a:t>
              </a:r>
            </a:p>
            <a:p>
              <a:r>
                <a:rPr lang="en-US" sz="1400" dirty="0">
                  <a:solidFill>
                    <a:schemeClr val="tx2"/>
                  </a:solidFill>
                  <a:latin typeface="Arial"/>
                  <a:cs typeface="Arial"/>
                </a:rPr>
                <a:t>trades</a:t>
              </a:r>
            </a:p>
          </p:txBody>
        </p:sp>
        <p:pic>
          <p:nvPicPr>
            <p:cNvPr id="47" name="Picture 46" descr="mapr db red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6597" y="4803363"/>
              <a:ext cx="812530" cy="120000"/>
            </a:xfrm>
            <a:prstGeom prst="rect">
              <a:avLst/>
            </a:prstGeom>
          </p:spPr>
        </p:pic>
        <p:sp>
          <p:nvSpPr>
            <p:cNvPr id="59" name="Rectangle: Rounded Corners 11"/>
            <p:cNvSpPr/>
            <p:nvPr/>
          </p:nvSpPr>
          <p:spPr bwMode="auto">
            <a:xfrm>
              <a:off x="3827272" y="2576301"/>
              <a:ext cx="1464348" cy="898260"/>
            </a:xfrm>
            <a:prstGeom prst="roundRect">
              <a:avLst/>
            </a:prstGeom>
            <a:solidFill>
              <a:schemeClr val="bg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>
                <a:solidFill>
                  <a:schemeClr val="bg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919560" y="2618524"/>
              <a:ext cx="1335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u="sng" dirty="0" smtClean="0">
                  <a:solidFill>
                    <a:schemeClr val="bg2"/>
                  </a:solidFill>
                  <a:latin typeface="Arial"/>
                  <a:cs typeface="Arial"/>
                </a:rPr>
                <a:t>Microservice</a:t>
              </a:r>
              <a:endParaRPr lang="en-US" sz="1600" u="sng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 bwMode="auto">
            <a:xfrm>
              <a:off x="3731991" y="2903123"/>
              <a:ext cx="1614635" cy="57143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0949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1898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82848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43797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04746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656960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266453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875947" algn="l" defTabSz="609493" rtl="0" eaLnBrk="1" latinLnBrk="0" hangingPunct="1"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hangingPunct="0"/>
              <a:r>
                <a:rPr lang="en-US" sz="1400" i="1" dirty="0" smtClean="0">
                  <a:solidFill>
                    <a:schemeClr val="bg2"/>
                  </a:solidFill>
                </a:rPr>
                <a:t>Index by sender/receiver</a:t>
              </a:r>
            </a:p>
          </p:txBody>
        </p:sp>
        <p:pic>
          <p:nvPicPr>
            <p:cNvPr id="20" name="Picture 19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1243" y="2780869"/>
              <a:ext cx="509527" cy="509527"/>
            </a:xfrm>
            <a:prstGeom prst="rect">
              <a:avLst/>
            </a:prstGeom>
          </p:spPr>
        </p:pic>
        <p:pic>
          <p:nvPicPr>
            <p:cNvPr id="64" name="Picture 63" descr="Icon_Features-Components_Gray_Streaming_300x300px_wht-bk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2886" y="2781366"/>
              <a:ext cx="509527" cy="509527"/>
            </a:xfrm>
            <a:prstGeom prst="rect">
              <a:avLst/>
            </a:prstGeom>
          </p:spPr>
        </p:pic>
        <p:sp>
          <p:nvSpPr>
            <p:cNvPr id="71" name="Can 70"/>
            <p:cNvSpPr/>
            <p:nvPr/>
          </p:nvSpPr>
          <p:spPr bwMode="auto">
            <a:xfrm rot="16200000">
              <a:off x="7564594" y="3476968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78" name="Straight Arrow Connector 77"/>
            <p:cNvCxnSpPr>
              <a:stCxn id="71" idx="3"/>
              <a:endCxn id="41" idx="1"/>
            </p:cNvCxnSpPr>
            <p:nvPr/>
          </p:nvCxnSpPr>
          <p:spPr bwMode="auto">
            <a:xfrm flipV="1">
              <a:off x="7796920" y="3076531"/>
              <a:ext cx="1073339" cy="578917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77" name="Can 76"/>
            <p:cNvSpPr/>
            <p:nvPr/>
          </p:nvSpPr>
          <p:spPr bwMode="auto">
            <a:xfrm rot="16200000">
              <a:off x="7925284" y="2207315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79" name="Can 78"/>
            <p:cNvSpPr/>
            <p:nvPr/>
          </p:nvSpPr>
          <p:spPr bwMode="auto">
            <a:xfrm rot="16200000">
              <a:off x="6886450" y="3349927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80" name="Can 79"/>
            <p:cNvSpPr/>
            <p:nvPr/>
          </p:nvSpPr>
          <p:spPr bwMode="auto">
            <a:xfrm rot="16200000">
              <a:off x="7856903" y="3630371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81" name="Straight Arrow Connector 77"/>
            <p:cNvCxnSpPr>
              <a:stCxn id="80" idx="3"/>
              <a:endCxn id="41" idx="1"/>
            </p:cNvCxnSpPr>
            <p:nvPr/>
          </p:nvCxnSpPr>
          <p:spPr bwMode="auto">
            <a:xfrm flipV="1">
              <a:off x="8089229" y="3076531"/>
              <a:ext cx="781030" cy="73232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85" name="Straight Arrow Connector 77"/>
            <p:cNvCxnSpPr>
              <a:stCxn id="79" idx="3"/>
              <a:endCxn id="41" idx="1"/>
            </p:cNvCxnSpPr>
            <p:nvPr/>
          </p:nvCxnSpPr>
          <p:spPr bwMode="auto">
            <a:xfrm flipV="1">
              <a:off x="7118776" y="3076531"/>
              <a:ext cx="1751483" cy="451876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88" name="Straight Arrow Connector 77"/>
            <p:cNvCxnSpPr>
              <a:stCxn id="77" idx="3"/>
              <a:endCxn id="67" idx="1"/>
            </p:cNvCxnSpPr>
            <p:nvPr/>
          </p:nvCxnSpPr>
          <p:spPr bwMode="auto">
            <a:xfrm flipV="1">
              <a:off x="8157610" y="2079299"/>
              <a:ext cx="846087" cy="306496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7" name="Can 96"/>
            <p:cNvSpPr/>
            <p:nvPr/>
          </p:nvSpPr>
          <p:spPr bwMode="auto">
            <a:xfrm rot="16200000">
              <a:off x="7598666" y="2055861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98" name="Straight Arrow Connector 77"/>
            <p:cNvCxnSpPr>
              <a:endCxn id="67" idx="1"/>
            </p:cNvCxnSpPr>
            <p:nvPr/>
          </p:nvCxnSpPr>
          <p:spPr bwMode="auto">
            <a:xfrm flipV="1">
              <a:off x="7845982" y="2079299"/>
              <a:ext cx="1157715" cy="155042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99" name="Can 98"/>
            <p:cNvSpPr/>
            <p:nvPr/>
          </p:nvSpPr>
          <p:spPr bwMode="auto">
            <a:xfrm rot="16200000">
              <a:off x="7207635" y="163423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0" name="Straight Arrow Connector 77"/>
            <p:cNvCxnSpPr>
              <a:stCxn id="99" idx="3"/>
              <a:endCxn id="67" idx="1"/>
            </p:cNvCxnSpPr>
            <p:nvPr/>
          </p:nvCxnSpPr>
          <p:spPr bwMode="auto">
            <a:xfrm>
              <a:off x="7439961" y="1812719"/>
              <a:ext cx="1563736" cy="26658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4" name="Can 103"/>
            <p:cNvSpPr/>
            <p:nvPr/>
          </p:nvSpPr>
          <p:spPr bwMode="auto">
            <a:xfrm rot="16200000">
              <a:off x="7218170" y="176752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5" name="Straight Arrow Connector 77"/>
            <p:cNvCxnSpPr>
              <a:endCxn id="67" idx="1"/>
            </p:cNvCxnSpPr>
            <p:nvPr/>
          </p:nvCxnSpPr>
          <p:spPr bwMode="auto">
            <a:xfrm>
              <a:off x="7465486" y="1946009"/>
              <a:ext cx="1538211" cy="13329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07" name="Can 106"/>
            <p:cNvSpPr/>
            <p:nvPr/>
          </p:nvSpPr>
          <p:spPr bwMode="auto">
            <a:xfrm rot="16200000">
              <a:off x="7877451" y="2614009"/>
              <a:ext cx="107692" cy="356959"/>
            </a:xfrm>
            <a:prstGeom prst="can">
              <a:avLst/>
            </a:prstGeom>
            <a:solidFill>
              <a:srgbClr val="FFFF00"/>
            </a:solidFill>
            <a:ln w="9525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08" name="Straight Arrow Connector 77"/>
            <p:cNvCxnSpPr>
              <a:stCxn id="107" idx="3"/>
              <a:endCxn id="41" idx="1"/>
            </p:cNvCxnSpPr>
            <p:nvPr/>
          </p:nvCxnSpPr>
          <p:spPr bwMode="auto">
            <a:xfrm>
              <a:off x="8109777" y="2792489"/>
              <a:ext cx="760482" cy="284042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cxnSp>
          <p:nvCxnSpPr>
            <p:cNvPr id="112" name="Straight Arrow Connector 77"/>
            <p:cNvCxnSpPr>
              <a:stCxn id="107" idx="3"/>
              <a:endCxn id="67" idx="1"/>
            </p:cNvCxnSpPr>
            <p:nvPr/>
          </p:nvCxnSpPr>
          <p:spPr bwMode="auto">
            <a:xfrm flipV="1">
              <a:off x="8109777" y="2079299"/>
              <a:ext cx="893920" cy="713190"/>
            </a:xfrm>
            <a:prstGeom prst="curvedConnector3">
              <a:avLst>
                <a:gd name="adj1" fmla="val 50000"/>
              </a:avLst>
            </a:prstGeom>
            <a:noFill/>
            <a:ln w="25400" algn="ctr">
              <a:solidFill>
                <a:schemeClr val="bg2"/>
              </a:solidFill>
              <a:round/>
              <a:headEnd type="none" w="med" len="med"/>
              <a:tailEnd type="triangle" w="med" len="med"/>
            </a:ln>
          </p:spPr>
        </p:cxnSp>
        <p:sp>
          <p:nvSpPr>
            <p:cNvPr id="117" name="Can 116"/>
            <p:cNvSpPr/>
            <p:nvPr/>
          </p:nvSpPr>
          <p:spPr bwMode="auto">
            <a:xfrm rot="16200000">
              <a:off x="2563276" y="2633860"/>
              <a:ext cx="506639" cy="800657"/>
            </a:xfrm>
            <a:prstGeom prst="can">
              <a:avLst/>
            </a:prstGeom>
            <a:solidFill>
              <a:schemeClr val="bg2">
                <a:lumMod val="50000"/>
                <a:lumOff val="50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475450" y="2787129"/>
              <a:ext cx="7494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latin typeface="Courier" charset="0"/>
                  <a:ea typeface="Courier" charset="0"/>
                  <a:cs typeface="Courier" charset="0"/>
                </a:rPr>
                <a:t>Tick stream</a:t>
              </a: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24087" y="3072175"/>
              <a:ext cx="1335624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u="sng" dirty="0" smtClean="0">
                  <a:solidFill>
                    <a:schemeClr val="bg2"/>
                  </a:solidFill>
                  <a:latin typeface="Arial"/>
                  <a:cs typeface="Arial"/>
                </a:rPr>
                <a:t>Microservice</a:t>
              </a:r>
              <a:endParaRPr lang="en-US" sz="1600" u="sng" dirty="0">
                <a:solidFill>
                  <a:schemeClr val="bg2"/>
                </a:solidFill>
                <a:latin typeface="Arial"/>
                <a:cs typeface="Arial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594927" y="298938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2"/>
                  </a:solidFill>
                  <a:latin typeface="Arial"/>
                  <a:cs typeface="Arial"/>
                </a:rPr>
                <a:t>STREAMING</a:t>
              </a:r>
              <a:endParaRPr lang="en-US" sz="1400" b="1" dirty="0">
                <a:solidFill>
                  <a:schemeClr val="tx2"/>
                </a:solidFill>
                <a:latin typeface="Arial"/>
                <a:cs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43671" y="5263442"/>
              <a:ext cx="6250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  <a:hlinkClick r:id="rId11"/>
                </a:rPr>
                <a:t>https://www.mapr.com/appblueprint/overview</a:t>
              </a:r>
              <a:r>
                <a:rPr lang="en-US" sz="2000" b="1" dirty="0">
                  <a:solidFill>
                    <a:schemeClr val="tx2"/>
                  </a:solidFill>
                  <a:latin typeface="Consolas" charset="0"/>
                  <a:ea typeface="Consolas" charset="0"/>
                  <a:cs typeface="Consolas" charset="0"/>
                </a:rPr>
                <a:t> 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29111" y="2537292"/>
              <a:ext cx="416978" cy="4458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409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03842" y="396083"/>
            <a:ext cx="10901868" cy="2659024"/>
          </a:xfrm>
          <a:prstGeom prst="roundRect">
            <a:avLst>
              <a:gd name="adj" fmla="val 11133"/>
            </a:avLst>
          </a:prstGeom>
          <a:solidFill>
            <a:schemeClr val="bg1">
              <a:lumMod val="95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2" name="Rounded Rectangle 71"/>
          <p:cNvSpPr/>
          <p:nvPr/>
        </p:nvSpPr>
        <p:spPr bwMode="auto">
          <a:xfrm>
            <a:off x="603842" y="3316350"/>
            <a:ext cx="10911971" cy="2598490"/>
          </a:xfrm>
          <a:prstGeom prst="roundRect">
            <a:avLst>
              <a:gd name="adj" fmla="val 11133"/>
            </a:avLst>
          </a:prstGeom>
          <a:solidFill>
            <a:schemeClr val="bg1">
              <a:lumMod val="95000"/>
            </a:schemeClr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7" name="Rounded Rectangle 76"/>
          <p:cNvSpPr/>
          <p:nvPr/>
        </p:nvSpPr>
        <p:spPr bwMode="auto">
          <a:xfrm>
            <a:off x="1382713" y="3884290"/>
            <a:ext cx="9128125" cy="1539480"/>
          </a:xfrm>
          <a:prstGeom prst="roundRect">
            <a:avLst>
              <a:gd name="adj" fmla="val 10133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78" name="Rectangle 77"/>
          <p:cNvSpPr/>
          <p:nvPr/>
        </p:nvSpPr>
        <p:spPr bwMode="auto">
          <a:xfrm>
            <a:off x="1510620" y="3996018"/>
            <a:ext cx="8885918" cy="1050482"/>
          </a:xfrm>
          <a:prstGeom prst="rect">
            <a:avLst/>
          </a:prstGeom>
          <a:solidFill>
            <a:srgbClr val="FFFFFF"/>
          </a:solidFill>
          <a:ln w="9525" algn="ctr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19805" y="1184752"/>
            <a:ext cx="31274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275781"/>
                </a:solidFill>
              </a:rPr>
              <a:t>Open Source Engines &amp; Tools</a:t>
            </a:r>
            <a:endParaRPr lang="en-US" sz="1500" b="1" dirty="0">
              <a:solidFill>
                <a:srgbClr val="27578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602617" y="1179192"/>
            <a:ext cx="39793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76797C"/>
                </a:solidFill>
              </a:rPr>
              <a:t>Commercial Engines &amp; Applications</a:t>
            </a:r>
            <a:endParaRPr lang="en-US" sz="1500" b="1" dirty="0">
              <a:solidFill>
                <a:srgbClr val="76797C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440568" y="5438279"/>
            <a:ext cx="41129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smtClean="0">
                <a:solidFill>
                  <a:srgbClr val="C82133"/>
                </a:solidFill>
              </a:rPr>
              <a:t>Enterprise-Grade Platform Services</a:t>
            </a:r>
            <a:endParaRPr lang="en-US" sz="1500" b="1" dirty="0">
              <a:solidFill>
                <a:srgbClr val="C82133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526714" y="1277494"/>
            <a:ext cx="989100" cy="29683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 rot="16200000">
            <a:off x="434513" y="4439566"/>
            <a:ext cx="1054635" cy="32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76797C"/>
                </a:solidFill>
              </a:rPr>
              <a:t>Data</a:t>
            </a:r>
            <a:endParaRPr lang="en-US" sz="1500" b="1" dirty="0">
              <a:solidFill>
                <a:srgbClr val="76797C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 rot="16200000">
            <a:off x="154327" y="2019247"/>
            <a:ext cx="1615009" cy="32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 dirty="0" smtClean="0">
                <a:solidFill>
                  <a:srgbClr val="76797C"/>
                </a:solidFill>
              </a:rPr>
              <a:t>Processing</a:t>
            </a:r>
            <a:endParaRPr lang="en-US" sz="1500" b="1" dirty="0">
              <a:solidFill>
                <a:srgbClr val="76797C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01141" y="4139442"/>
            <a:ext cx="3088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C82133"/>
                </a:solidFill>
              </a:rPr>
              <a:t>Web-Scale</a:t>
            </a:r>
            <a:r>
              <a:rPr lang="en-US" sz="2300" b="1" dirty="0" smtClean="0">
                <a:solidFill>
                  <a:srgbClr val="C82133"/>
                </a:solidFill>
              </a:rPr>
              <a:t> Storage</a:t>
            </a:r>
            <a:endParaRPr lang="en-US" sz="2300" b="1" dirty="0">
              <a:solidFill>
                <a:srgbClr val="C82133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89099" y="4488222"/>
            <a:ext cx="26334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82133"/>
                </a:solidFill>
              </a:rPr>
              <a:t>MapR-FS</a:t>
            </a:r>
            <a:endParaRPr lang="en-US" sz="1200" dirty="0">
              <a:solidFill>
                <a:srgbClr val="C8213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445382" y="4462477"/>
            <a:ext cx="11572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82133"/>
                </a:solidFill>
              </a:rPr>
              <a:t>MapR-DB</a:t>
            </a:r>
            <a:endParaRPr lang="en-US" sz="1200" dirty="0">
              <a:solidFill>
                <a:srgbClr val="C82133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445382" y="1953528"/>
            <a:ext cx="1050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solidFill>
                  <a:srgbClr val="275781"/>
                </a:solidFill>
              </a:rPr>
              <a:t>Search and </a:t>
            </a:r>
          </a:p>
          <a:p>
            <a:pPr algn="ctr"/>
            <a:r>
              <a:rPr lang="en-US" sz="1250" b="1" dirty="0" smtClean="0">
                <a:solidFill>
                  <a:srgbClr val="275781"/>
                </a:solidFill>
              </a:rPr>
              <a:t>Others</a:t>
            </a:r>
            <a:endParaRPr lang="en-US" sz="1250" b="1" dirty="0">
              <a:solidFill>
                <a:srgbClr val="27578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787557" y="5067834"/>
            <a:ext cx="14481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Real Time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4092072" y="5067834"/>
            <a:ext cx="153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Unified Security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487282" y="5067834"/>
            <a:ext cx="16369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Multi-tenancy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152655" y="5067834"/>
            <a:ext cx="153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Disaster Recovery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644853" y="5067834"/>
            <a:ext cx="1965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Global Namespace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109" name="Rounded Rectangle 108"/>
          <p:cNvSpPr/>
          <p:nvPr/>
        </p:nvSpPr>
        <p:spPr bwMode="auto">
          <a:xfrm>
            <a:off x="8009196" y="1574465"/>
            <a:ext cx="1208088" cy="1211045"/>
          </a:xfrm>
          <a:prstGeom prst="roundRect">
            <a:avLst>
              <a:gd name="adj" fmla="val 11133"/>
            </a:avLst>
          </a:prstGeom>
          <a:solidFill>
            <a:schemeClr val="accent4"/>
          </a:solidFill>
          <a:ln w="9525" algn="ctr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0" name="Rectangle 109"/>
          <p:cNvSpPr/>
          <p:nvPr/>
        </p:nvSpPr>
        <p:spPr bwMode="auto">
          <a:xfrm>
            <a:off x="8124291" y="1691940"/>
            <a:ext cx="977900" cy="9779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111" name="Rounded Rectangle 110"/>
          <p:cNvSpPr/>
          <p:nvPr/>
        </p:nvSpPr>
        <p:spPr bwMode="auto">
          <a:xfrm>
            <a:off x="9318625" y="1574465"/>
            <a:ext cx="1208088" cy="1211045"/>
          </a:xfrm>
          <a:prstGeom prst="roundRect">
            <a:avLst>
              <a:gd name="adj" fmla="val 11133"/>
            </a:avLst>
          </a:prstGeom>
          <a:solidFill>
            <a:schemeClr val="accent4"/>
          </a:solidFill>
          <a:ln w="9525" algn="ctr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 flipH="1">
            <a:off x="7292260" y="4131698"/>
            <a:ext cx="45719" cy="777878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82713" y="5067834"/>
            <a:ext cx="15350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>
                <a:solidFill>
                  <a:prstClr val="white"/>
                </a:solidFill>
              </a:rPr>
              <a:t>High Availability</a:t>
            </a:r>
            <a:endParaRPr lang="en-US" sz="1200" b="1" dirty="0">
              <a:solidFill>
                <a:prstClr val="white"/>
              </a:solidFill>
            </a:endParaRPr>
          </a:p>
        </p:txBody>
      </p:sp>
      <p:sp>
        <p:nvSpPr>
          <p:cNvPr id="85" name="Rounded Rectangle 84"/>
          <p:cNvSpPr/>
          <p:nvPr/>
        </p:nvSpPr>
        <p:spPr bwMode="auto">
          <a:xfrm>
            <a:off x="6688216" y="1574465"/>
            <a:ext cx="1208088" cy="1211045"/>
          </a:xfrm>
          <a:prstGeom prst="roundRect">
            <a:avLst>
              <a:gd name="adj" fmla="val 11133"/>
            </a:avLst>
          </a:prstGeom>
          <a:solidFill>
            <a:schemeClr val="accent4"/>
          </a:solidFill>
          <a:ln w="9525" algn="ctr">
            <a:noFill/>
            <a:round/>
            <a:headEnd/>
            <a:tailEnd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803311" y="1691940"/>
            <a:ext cx="977900" cy="9779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26918" y="4471011"/>
            <a:ext cx="2171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C82133"/>
                </a:solidFill>
              </a:rPr>
              <a:t>MapR Streams</a:t>
            </a:r>
            <a:endParaRPr lang="en-US" sz="1200" dirty="0">
              <a:solidFill>
                <a:srgbClr val="C82133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97975" y="1863313"/>
            <a:ext cx="983236" cy="63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250" b="1" dirty="0" smtClean="0">
                <a:solidFill>
                  <a:srgbClr val="76797C"/>
                </a:solidFill>
              </a:rPr>
              <a:t>Cloud and Managed Services</a:t>
            </a:r>
            <a:endParaRPr lang="en-US" sz="1250" b="1" dirty="0">
              <a:solidFill>
                <a:srgbClr val="76797C"/>
              </a:solidFill>
            </a:endParaRPr>
          </a:p>
        </p:txBody>
      </p:sp>
      <p:sp>
        <p:nvSpPr>
          <p:cNvPr id="112" name="Rectangle 111"/>
          <p:cNvSpPr/>
          <p:nvPr/>
        </p:nvSpPr>
        <p:spPr bwMode="auto">
          <a:xfrm>
            <a:off x="9433720" y="1691940"/>
            <a:ext cx="977900" cy="9779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5366908" y="1950114"/>
            <a:ext cx="120808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>
                <a:solidFill>
                  <a:srgbClr val="275781"/>
                </a:solidFill>
              </a:rPr>
              <a:t>Search and </a:t>
            </a:r>
          </a:p>
          <a:p>
            <a:pPr algn="ctr"/>
            <a:r>
              <a:rPr lang="en-US" sz="1250" b="1" dirty="0">
                <a:solidFill>
                  <a:srgbClr val="275781"/>
                </a:solidFill>
              </a:rPr>
              <a:t>Others</a:t>
            </a:r>
          </a:p>
        </p:txBody>
      </p:sp>
      <p:pic>
        <p:nvPicPr>
          <p:cNvPr id="93" name="Picture 92" descr="logo-mysql-170x115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21675" y="2118246"/>
            <a:ext cx="660802" cy="447013"/>
          </a:xfrm>
          <a:prstGeom prst="rect">
            <a:avLst/>
          </a:prstGeom>
        </p:spPr>
      </p:pic>
      <p:pic>
        <p:nvPicPr>
          <p:cNvPr id="59" name="Picture 12" descr="http://vignette4.wikia.nocookie.net/logopedia/images/1/13/SAP-Logo.png/revision/latest?cb=20141014003217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861" y="2063988"/>
            <a:ext cx="394379" cy="19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Group 93"/>
          <p:cNvGrpSpPr/>
          <p:nvPr/>
        </p:nvGrpSpPr>
        <p:grpSpPr>
          <a:xfrm>
            <a:off x="1382713" y="1574465"/>
            <a:ext cx="5192283" cy="1211045"/>
            <a:chOff x="7144974" y="1974850"/>
            <a:chExt cx="5192283" cy="1211045"/>
          </a:xfrm>
        </p:grpSpPr>
        <p:sp>
          <p:nvSpPr>
            <p:cNvPr id="95" name="Rounded Rectangle 94"/>
            <p:cNvSpPr/>
            <p:nvPr/>
          </p:nvSpPr>
          <p:spPr bwMode="auto">
            <a:xfrm>
              <a:off x="8473283" y="1974850"/>
              <a:ext cx="1208088" cy="1211045"/>
            </a:xfrm>
            <a:prstGeom prst="roundRect">
              <a:avLst>
                <a:gd name="adj" fmla="val 11133"/>
              </a:avLst>
            </a:prstGeom>
            <a:solidFill>
              <a:srgbClr val="27578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8591552" y="2092325"/>
              <a:ext cx="977900" cy="9779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0" name="Rounded Rectangle 99"/>
            <p:cNvSpPr/>
            <p:nvPr/>
          </p:nvSpPr>
          <p:spPr bwMode="auto">
            <a:xfrm>
              <a:off x="9800433" y="1974850"/>
              <a:ext cx="1208088" cy="1211045"/>
            </a:xfrm>
            <a:prstGeom prst="roundRect">
              <a:avLst>
                <a:gd name="adj" fmla="val 11133"/>
              </a:avLst>
            </a:prstGeom>
            <a:solidFill>
              <a:srgbClr val="27578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 bwMode="auto">
            <a:xfrm>
              <a:off x="9915527" y="2092325"/>
              <a:ext cx="977900" cy="9779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3" name="Rounded Rectangle 102"/>
            <p:cNvSpPr/>
            <p:nvPr/>
          </p:nvSpPr>
          <p:spPr bwMode="auto">
            <a:xfrm>
              <a:off x="7144974" y="1974850"/>
              <a:ext cx="1208088" cy="1211045"/>
            </a:xfrm>
            <a:prstGeom prst="roundRect">
              <a:avLst>
                <a:gd name="adj" fmla="val 11133"/>
              </a:avLst>
            </a:prstGeom>
            <a:solidFill>
              <a:srgbClr val="27578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 bwMode="auto">
            <a:xfrm>
              <a:off x="7263243" y="2092325"/>
              <a:ext cx="977900" cy="9779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6" name="Rounded Rectangle 105"/>
            <p:cNvSpPr/>
            <p:nvPr/>
          </p:nvSpPr>
          <p:spPr bwMode="auto">
            <a:xfrm>
              <a:off x="11129169" y="1974850"/>
              <a:ext cx="1208088" cy="1211045"/>
            </a:xfrm>
            <a:prstGeom prst="roundRect">
              <a:avLst>
                <a:gd name="adj" fmla="val 11133"/>
              </a:avLst>
            </a:prstGeom>
            <a:solidFill>
              <a:srgbClr val="27578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 bwMode="auto">
            <a:xfrm>
              <a:off x="11244263" y="2092325"/>
              <a:ext cx="977900" cy="9779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dirty="0" smtClean="0">
                <a:solidFill>
                  <a:srgbClr val="FFFFFF"/>
                </a:solidFill>
              </a:endParaRPr>
            </a:p>
          </p:txBody>
        </p:sp>
      </p:grpSp>
      <p:pic>
        <p:nvPicPr>
          <p:cNvPr id="98" name="Picture 6" descr="https://www.mapr.com/sites/default/files/apache-drill-image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5660" y="1944820"/>
            <a:ext cx="782660" cy="45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 descr="http://snowplowanalytics.com/assets/img/blog/2015/05/spark_logo.png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2586" y="1969365"/>
            <a:ext cx="593385" cy="30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4" descr="http://geekfluent.com/wp-content/uploads/2013/05/Hadoop.pn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66875" y="1948068"/>
            <a:ext cx="646618" cy="43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TextBox 56"/>
          <p:cNvSpPr txBox="1"/>
          <p:nvPr/>
        </p:nvSpPr>
        <p:spPr>
          <a:xfrm rot="5400000">
            <a:off x="8831124" y="3314807"/>
            <a:ext cx="4582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rgbClr val="76797C"/>
                </a:solidFill>
              </a:rPr>
              <a:t>Unified Management and Monitoring</a:t>
            </a:r>
            <a:endParaRPr lang="en-US" sz="1600" b="1" dirty="0">
              <a:solidFill>
                <a:srgbClr val="76797C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445382" y="1944820"/>
            <a:ext cx="105085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50" b="1" dirty="0" smtClean="0">
                <a:solidFill>
                  <a:srgbClr val="275781"/>
                </a:solidFill>
              </a:rPr>
              <a:t>Search and Others</a:t>
            </a:r>
            <a:endParaRPr lang="en-US" sz="1250" b="1" dirty="0">
              <a:solidFill>
                <a:srgbClr val="275781"/>
              </a:solidFill>
            </a:endParaRPr>
          </a:p>
        </p:txBody>
      </p:sp>
      <p:pic>
        <p:nvPicPr>
          <p:cNvPr id="58" name="Picture 8" descr="http://www.nevis.it/images/slides/vertica-logo.pn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6120" y="1768119"/>
            <a:ext cx="642941" cy="21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 flipH="1">
            <a:off x="4816801" y="4131698"/>
            <a:ext cx="45719" cy="777878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406066" y="4165192"/>
            <a:ext cx="30095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C82133"/>
                </a:solidFill>
              </a:rPr>
              <a:t>Event Streaming</a:t>
            </a:r>
            <a:endParaRPr lang="en-US" sz="2200" b="1" dirty="0">
              <a:solidFill>
                <a:srgbClr val="C82133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772955" y="4152211"/>
            <a:ext cx="251930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smtClean="0">
                <a:solidFill>
                  <a:srgbClr val="C82133"/>
                </a:solidFill>
              </a:rPr>
              <a:t>Database</a:t>
            </a:r>
            <a:endParaRPr lang="en-US" sz="2200" b="1" dirty="0">
              <a:solidFill>
                <a:srgbClr val="C82133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9428384" y="1924086"/>
            <a:ext cx="983236" cy="453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400"/>
              </a:lnSpc>
            </a:pPr>
            <a:r>
              <a:rPr lang="en-US" sz="1250" b="1" dirty="0">
                <a:solidFill>
                  <a:srgbClr val="76797C"/>
                </a:solidFill>
              </a:rPr>
              <a:t>Custom Apps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738868" y="3421881"/>
            <a:ext cx="1194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6797C"/>
                </a:solidFill>
              </a:rPr>
              <a:t>HDFS API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125971" y="3421881"/>
            <a:ext cx="14638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6797C"/>
                </a:solidFill>
              </a:rPr>
              <a:t>POSIX, NFS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859186" y="3421881"/>
            <a:ext cx="1172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6797C"/>
                </a:solidFill>
              </a:rPr>
              <a:t>HBase API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157234" y="3421881"/>
            <a:ext cx="1147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6797C"/>
                </a:solidFill>
              </a:rPr>
              <a:t>JSON API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8124291" y="3421881"/>
            <a:ext cx="1517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76797C"/>
                </a:solidFill>
              </a:rPr>
              <a:t>Kafka API</a:t>
            </a:r>
          </a:p>
        </p:txBody>
      </p:sp>
      <p:sp>
        <p:nvSpPr>
          <p:cNvPr id="69" name="Rectangle 68"/>
          <p:cNvSpPr/>
          <p:nvPr/>
        </p:nvSpPr>
        <p:spPr>
          <a:xfrm flipH="1">
            <a:off x="2298194" y="3733618"/>
            <a:ext cx="45719" cy="252637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 flipH="1">
            <a:off x="3829008" y="3733618"/>
            <a:ext cx="45719" cy="252637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flipH="1">
            <a:off x="5422521" y="3733618"/>
            <a:ext cx="45719" cy="252637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 flipH="1">
            <a:off x="6730893" y="3733618"/>
            <a:ext cx="45719" cy="252637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flipH="1">
            <a:off x="8860388" y="3733618"/>
            <a:ext cx="45719" cy="252637"/>
          </a:xfrm>
          <a:prstGeom prst="rect">
            <a:avLst/>
          </a:prstGeom>
          <a:solidFill>
            <a:srgbClr val="C82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56931" y="502709"/>
            <a:ext cx="10275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D4F53"/>
                </a:solidFill>
              </a:rPr>
              <a:t>MapR Converged Data Platform</a:t>
            </a:r>
            <a:endParaRPr lang="en-US" sz="2800" b="1" dirty="0">
              <a:solidFill>
                <a:srgbClr val="4D4F53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7692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422394" y="1387929"/>
            <a:ext cx="10969943" cy="4738236"/>
          </a:xfrm>
        </p:spPr>
        <p:txBody>
          <a:bodyPr>
            <a:normAutofit fontScale="92500" lnSpcReduction="20000"/>
          </a:bodyPr>
          <a:lstStyle/>
          <a:p>
            <a:pPr marL="342885" lvl="1" indent="-342885">
              <a:buFont typeface="Arial" panose="020B0604020202020204" pitchFamily="34" charset="0"/>
              <a:buChar char="•"/>
            </a:pPr>
            <a:r>
              <a:rPr lang="en-US" sz="3200" dirty="0" smtClean="0"/>
              <a:t>Read about Kafka and Spark Streaming</a:t>
            </a:r>
          </a:p>
          <a:p>
            <a:pPr marL="976272" lvl="2" indent="-342885">
              <a:buFont typeface="Arial" panose="020B0604020202020204" pitchFamily="34" charset="0"/>
              <a:buChar char="•"/>
            </a:pPr>
            <a:r>
              <a:rPr lang="en-US" sz="2800" dirty="0" smtClean="0">
                <a:hlinkClick r:id="rId3"/>
              </a:rPr>
              <a:t>https</a:t>
            </a:r>
            <a:r>
              <a:rPr lang="en-US" sz="2800" dirty="0">
                <a:hlinkClick r:id="rId3"/>
              </a:rPr>
              <a:t>://</a:t>
            </a:r>
            <a:r>
              <a:rPr lang="en-US" sz="2800" dirty="0" smtClean="0">
                <a:hlinkClick r:id="rId3"/>
              </a:rPr>
              <a:t>www.mapr.com/blog/real-time-streaming-data-pipelines-apache-apis-kafka-spark-streaming-and-hbase</a:t>
            </a:r>
            <a:endParaRPr lang="en-US" sz="2800" dirty="0" smtClean="0"/>
          </a:p>
          <a:p>
            <a:pPr marL="342885" lvl="1" indent="-342885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885" lvl="1" indent="-342885">
              <a:buFont typeface="Arial" panose="020B0604020202020204" pitchFamily="34" charset="0"/>
              <a:buChar char="•"/>
            </a:pPr>
            <a:r>
              <a:rPr lang="en-US" sz="3200" dirty="0" smtClean="0"/>
              <a:t>Read the </a:t>
            </a:r>
            <a:r>
              <a:rPr lang="en-US" sz="3200" i="1" dirty="0" smtClean="0"/>
              <a:t>Streaming Architecture</a:t>
            </a:r>
            <a:r>
              <a:rPr lang="en-US" sz="3200" dirty="0" smtClean="0"/>
              <a:t> </a:t>
            </a:r>
            <a:r>
              <a:rPr lang="en-US" sz="3200" dirty="0" err="1" smtClean="0"/>
              <a:t>ebook</a:t>
            </a:r>
            <a:endParaRPr lang="en-US" sz="3200" dirty="0" smtClean="0"/>
          </a:p>
          <a:p>
            <a:pPr marL="976272" lvl="2" indent="-342885">
              <a:buFont typeface="Arial" panose="020B0604020202020204" pitchFamily="34" charset="0"/>
              <a:buChar char="•"/>
            </a:pPr>
            <a:r>
              <a:rPr lang="en-US" sz="2800" dirty="0" smtClean="0">
                <a:hlinkClick r:id="rId4"/>
              </a:rPr>
              <a:t>https</a:t>
            </a:r>
            <a:r>
              <a:rPr lang="en-US" sz="2800" dirty="0">
                <a:hlinkClick r:id="rId4"/>
              </a:rPr>
              <a:t>://</a:t>
            </a:r>
            <a:r>
              <a:rPr lang="en-US" sz="2800" dirty="0" smtClean="0">
                <a:hlinkClick r:id="rId4"/>
              </a:rPr>
              <a:t>www.mapr.com/streaming-architecture-using-apache-kafka-mapr-streams</a:t>
            </a:r>
            <a:endParaRPr lang="en-US" sz="2800" dirty="0" smtClean="0"/>
          </a:p>
          <a:p>
            <a:pPr marL="342885" lvl="1" indent="-342885">
              <a:buFont typeface="Arial" panose="020B0604020202020204" pitchFamily="34" charset="0"/>
              <a:buChar char="•"/>
            </a:pPr>
            <a:endParaRPr lang="en-US" sz="3200" dirty="0" smtClean="0"/>
          </a:p>
          <a:p>
            <a:pPr marL="342885" lvl="1" indent="-342885">
              <a:buFont typeface="Arial" panose="020B0604020202020204" pitchFamily="34" charset="0"/>
              <a:buChar char="•"/>
            </a:pPr>
            <a:r>
              <a:rPr lang="en-US" sz="3200" dirty="0" smtClean="0"/>
              <a:t>Check out this presentation and </a:t>
            </a:r>
            <a:r>
              <a:rPr lang="en-US" sz="3200" dirty="0"/>
              <a:t>demo </a:t>
            </a:r>
            <a:r>
              <a:rPr lang="en-US" sz="3200" dirty="0" smtClean="0"/>
              <a:t>code</a:t>
            </a:r>
          </a:p>
          <a:p>
            <a:pPr marL="976272" lvl="2" indent="-342885">
              <a:buFont typeface="Arial" panose="020B0604020202020204" pitchFamily="34" charset="0"/>
              <a:buChar char="•"/>
            </a:pPr>
            <a:r>
              <a:rPr lang="en-US" sz="2800" dirty="0" smtClean="0">
                <a:hlinkClick r:id="rId5"/>
              </a:rPr>
              <a:t>https</a:t>
            </a:r>
            <a:r>
              <a:rPr lang="en-US" sz="2800" dirty="0">
                <a:hlinkClick r:id="rId5"/>
              </a:rPr>
              <a:t>://</a:t>
            </a:r>
            <a:r>
              <a:rPr lang="en-US" sz="2800" dirty="0" smtClean="0">
                <a:hlinkClick r:id="rId5"/>
              </a:rPr>
              <a:t>github.com/iandow/design-patterns-for-fast-data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endParaRPr lang="en-US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373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Free </a:t>
            </a:r>
            <a:r>
              <a:rPr lang="en-US" dirty="0" smtClean="0"/>
              <a:t>training 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smtClean="0"/>
              <a:t>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learn.mapr.com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6-03-29 at 1.54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3" y="3843936"/>
            <a:ext cx="7591660" cy="2326616"/>
          </a:xfrm>
          <a:prstGeom prst="rect">
            <a:avLst/>
          </a:prstGeom>
        </p:spPr>
      </p:pic>
      <p:pic>
        <p:nvPicPr>
          <p:cNvPr id="5" name="Picture 4" descr="Screen Shot 2016-03-29 at 1.54.18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885" y="1404259"/>
            <a:ext cx="5020947" cy="2439679"/>
          </a:xfrm>
          <a:prstGeom prst="rect">
            <a:avLst/>
          </a:prstGeom>
        </p:spPr>
      </p:pic>
      <p:pic>
        <p:nvPicPr>
          <p:cNvPr id="6" name="Picture 5" descr="Screen Shot 2016-03-29 at 1.57.15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830" y="1404259"/>
            <a:ext cx="2570714" cy="24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1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80198" y="800102"/>
            <a:ext cx="5675422" cy="1152525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8000" b="1" spc="-1100">
                <a:solidFill>
                  <a:srgbClr val="C8102E"/>
                </a:solidFill>
              </a:rPr>
              <a:t>Q &amp; A</a:t>
            </a:r>
            <a:endParaRPr lang="en-US" b="1" spc="-1100">
              <a:solidFill>
                <a:srgbClr val="C8102E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5631" y="3024227"/>
            <a:ext cx="491880" cy="492008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3705" y="3023400"/>
            <a:ext cx="491880" cy="4920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7281" y="3023400"/>
            <a:ext cx="3576272" cy="5070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r"/>
            <a:r>
              <a:rPr lang="en-US" sz="24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@</a:t>
            </a:r>
            <a:r>
              <a:rPr lang="en-US" sz="2400" b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mapr</a:t>
            </a:r>
          </a:p>
          <a:p>
            <a:pPr algn="r"/>
            <a:r>
              <a:rPr lang="en-US" sz="24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@</a:t>
            </a:r>
            <a:r>
              <a:rPr lang="en-US" sz="2400" b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iandownard</a:t>
            </a:r>
            <a:endParaRPr lang="en-US" sz="2400" b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113548" y="1781722"/>
            <a:ext cx="5675422" cy="608508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spc="-100">
                <a:solidFill>
                  <a:srgbClr val="3B6E8E"/>
                </a:solidFill>
              </a:rPr>
              <a:t>Engage with us!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164693" y="2939425"/>
            <a:ext cx="3576272" cy="6023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sz="24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mapr</a:t>
            </a:r>
            <a:r>
              <a:rPr lang="en-US" sz="24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-technologies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84611" r="14893"/>
          <a:stretch/>
        </p:blipFill>
        <p:spPr bwMode="auto">
          <a:xfrm>
            <a:off x="601" y="2390229"/>
            <a:ext cx="12187629" cy="16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2426608" y="4118882"/>
            <a:ext cx="740092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505414" y="6437044"/>
            <a:ext cx="2235550" cy="30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4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518557"/>
            <a:ext cx="10969943" cy="4607608"/>
          </a:xfrm>
        </p:spPr>
        <p:txBody>
          <a:bodyPr>
            <a:normAutofit/>
          </a:bodyPr>
          <a:lstStyle/>
          <a:p>
            <a:r>
              <a:rPr lang="en-US" dirty="0" smtClean="0"/>
              <a:t>Elastic, fault tolerant, and low latency. </a:t>
            </a:r>
          </a:p>
          <a:p>
            <a:pPr lvl="1"/>
            <a:r>
              <a:rPr lang="en-US" dirty="0" smtClean="0"/>
              <a:t>Fits well into microservice architectures.</a:t>
            </a:r>
          </a:p>
          <a:p>
            <a:endParaRPr lang="en-US" dirty="0" smtClean="0"/>
          </a:p>
          <a:p>
            <a:r>
              <a:rPr lang="en-US" dirty="0" smtClean="0"/>
              <a:t>Low </a:t>
            </a:r>
            <a:r>
              <a:rPr lang="en-US" dirty="0" err="1" smtClean="0"/>
              <a:t>CapEx</a:t>
            </a:r>
            <a:r>
              <a:rPr lang="en-US" dirty="0" smtClean="0"/>
              <a:t> message </a:t>
            </a:r>
            <a:r>
              <a:rPr lang="en-US" dirty="0"/>
              <a:t>bus for </a:t>
            </a:r>
            <a:r>
              <a:rPr lang="en-US" dirty="0" smtClean="0"/>
              <a:t>Big Data.</a:t>
            </a:r>
          </a:p>
          <a:p>
            <a:endParaRPr lang="en-US" dirty="0"/>
          </a:p>
          <a:p>
            <a:r>
              <a:rPr lang="en-US" dirty="0" smtClean="0"/>
              <a:t>Supports both real-time processing and short-term storage.</a:t>
            </a:r>
          </a:p>
          <a:p>
            <a:endParaRPr lang="en-US" dirty="0" smtClean="0"/>
          </a:p>
          <a:p>
            <a:r>
              <a:rPr lang="en-US" dirty="0" smtClean="0"/>
              <a:t>Kafka </a:t>
            </a:r>
            <a:r>
              <a:rPr lang="en-US" dirty="0"/>
              <a:t>is </a:t>
            </a:r>
            <a:r>
              <a:rPr lang="en-US" dirty="0" smtClean="0"/>
              <a:t>becoming the </a:t>
            </a:r>
            <a:r>
              <a:rPr lang="en-US" dirty="0"/>
              <a:t>default for </a:t>
            </a:r>
            <a:r>
              <a:rPr lang="en-US" dirty="0" smtClean="0"/>
              <a:t>inter-service </a:t>
            </a:r>
            <a:r>
              <a:rPr lang="en-US" dirty="0"/>
              <a:t>communication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Strengths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436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/>
          <a:lstStyle/>
          <a:p>
            <a:r>
              <a:rPr lang="en-US" dirty="0" smtClean="0"/>
              <a:t>Who is streaming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4" y="1502228"/>
            <a:ext cx="10969943" cy="4441371"/>
          </a:xfrm>
        </p:spPr>
        <p:txBody>
          <a:bodyPr>
            <a:normAutofit/>
          </a:bodyPr>
          <a:lstStyle/>
          <a:p>
            <a:r>
              <a:rPr lang="en-US" dirty="0" smtClean="0"/>
              <a:t>Retail: orders</a:t>
            </a:r>
            <a:r>
              <a:rPr lang="en-US" dirty="0"/>
              <a:t>, sales, shipments, price </a:t>
            </a:r>
            <a:r>
              <a:rPr lang="en-US" dirty="0" smtClean="0"/>
              <a:t>adjustments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Financial Services: </a:t>
            </a:r>
            <a:r>
              <a:rPr lang="en-US" dirty="0"/>
              <a:t>stock prices, </a:t>
            </a:r>
            <a:r>
              <a:rPr lang="en-US" dirty="0" smtClean="0"/>
              <a:t>credit card fraud</a:t>
            </a:r>
          </a:p>
          <a:p>
            <a:endParaRPr lang="en-US" dirty="0" smtClean="0"/>
          </a:p>
          <a:p>
            <a:r>
              <a:rPr lang="en-US" dirty="0" smtClean="0"/>
              <a:t>Web sites: </a:t>
            </a:r>
            <a:r>
              <a:rPr lang="en-US" dirty="0"/>
              <a:t>clicks, impressions, </a:t>
            </a:r>
            <a:r>
              <a:rPr lang="en-US" dirty="0" smtClean="0"/>
              <a:t>searches, web click fraud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Operating Systems: machine </a:t>
            </a:r>
            <a:r>
              <a:rPr lang="en-US" dirty="0"/>
              <a:t>metrics, and </a:t>
            </a:r>
            <a:r>
              <a:rPr lang="en-US" dirty="0" smtClean="0"/>
              <a:t>logs</a:t>
            </a:r>
            <a:endParaRPr lang="is-IS" dirty="0" smtClean="0"/>
          </a:p>
        </p:txBody>
      </p:sp>
    </p:spTree>
    <p:extLst>
      <p:ext uri="{BB962C8B-B14F-4D97-AF65-F5344CB8AC3E}">
        <p14:creationId xmlns:p14="http://schemas.microsoft.com/office/powerpoint/2010/main" val="9077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4" y="274639"/>
            <a:ext cx="10969943" cy="923528"/>
          </a:xfrm>
        </p:spPr>
        <p:txBody>
          <a:bodyPr>
            <a:normAutofit/>
          </a:bodyPr>
          <a:lstStyle/>
          <a:p>
            <a:r>
              <a:rPr lang="en-US" dirty="0" smtClean="0"/>
              <a:t>Some examples of streaming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Social Media</a:t>
            </a: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dev.twitter.com/streaming/overview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 smtClean="0"/>
              <a:t>IoT</a:t>
            </a:r>
          </a:p>
          <a:p>
            <a:pPr lvl="1"/>
            <a:r>
              <a:rPr lang="en-US" dirty="0" smtClean="0"/>
              <a:t>Lots </a:t>
            </a:r>
            <a:r>
              <a:rPr lang="en-US" dirty="0"/>
              <a:t>of examples at </a:t>
            </a:r>
            <a:r>
              <a:rPr lang="en-US" dirty="0">
                <a:hlinkClick r:id="rId4"/>
              </a:rPr>
              <a:t>https://data.sparkfun.com/streams</a:t>
            </a:r>
            <a:r>
              <a:rPr lang="en-US" dirty="0" smtClean="0">
                <a:hlinkClick r:id="rId4"/>
              </a:rPr>
              <a:t>/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>
                <a:hlinkClick r:id="rId5"/>
              </a:rPr>
              <a:t>http://dweet.io</a:t>
            </a:r>
            <a:r>
              <a:rPr lang="en-US" dirty="0" smtClean="0"/>
              <a:t> is pretty cool</a:t>
            </a:r>
          </a:p>
          <a:p>
            <a:r>
              <a:rPr lang="en-US" dirty="0" smtClean="0"/>
              <a:t>Servers:</a:t>
            </a:r>
          </a:p>
          <a:p>
            <a:pPr lvl="1"/>
            <a:r>
              <a:rPr lang="en-US" dirty="0" smtClean="0"/>
              <a:t>/var/log/syslog</a:t>
            </a:r>
          </a:p>
          <a:p>
            <a:pPr lvl="1"/>
            <a:r>
              <a:rPr lang="en-US" dirty="0" smtClean="0"/>
              <a:t>tcpdump</a:t>
            </a:r>
          </a:p>
          <a:p>
            <a:r>
              <a:rPr lang="en-US" dirty="0" smtClean="0"/>
              <a:t>Banking</a:t>
            </a:r>
          </a:p>
          <a:p>
            <a:pPr lvl="1"/>
            <a:r>
              <a:rPr lang="en-US" dirty="0" smtClean="0"/>
              <a:t>Yahoo </a:t>
            </a:r>
            <a:r>
              <a:rPr lang="en-US" dirty="0"/>
              <a:t>Finance </a:t>
            </a:r>
            <a:r>
              <a:rPr lang="en-US" dirty="0" smtClean="0"/>
              <a:t>API</a:t>
            </a:r>
            <a:r>
              <a:rPr lang="en-US" b="1" dirty="0" smtClean="0"/>
              <a:t>: </a:t>
            </a:r>
            <a:r>
              <a:rPr lang="en-US" b="1" dirty="0">
                <a:hlinkClick r:id="rId6"/>
              </a:rPr>
              <a:t>https://</a:t>
            </a:r>
            <a:r>
              <a:rPr lang="en-US" b="1" dirty="0" smtClean="0">
                <a:hlinkClick r:id="rId6"/>
              </a:rPr>
              <a:t>github.com/cjmatta/TwitterStream</a:t>
            </a:r>
            <a:r>
              <a:rPr lang="en-US" b="1" dirty="0"/>
              <a:t>, </a:t>
            </a:r>
            <a:r>
              <a:rPr lang="en-US" b="1" dirty="0">
                <a:hlinkClick r:id="rId7" invalidUrl="http://meumobi.github.io/stocks apis/2016/03/13/get-realtime-stock-quotes-yahoo-finance-api.html"/>
              </a:rPr>
              <a:t>http://</a:t>
            </a:r>
            <a:r>
              <a:rPr lang="en-US" b="1" dirty="0" smtClean="0">
                <a:hlinkClick r:id="rId8" invalidUrl="http://meumobi.github.io/stocks apis/2016/03/13/get-realtime-stock-quotes-yahoo-finance-api.html"/>
              </a:rPr>
              <a:t>meumobi.github.io/stocks%20apis/2016/03/13/get-realtime-stock-quotes-yahoo-finance-api.html</a:t>
            </a:r>
            <a:r>
              <a:rPr lang="en-US" b="1" dirty="0" smtClean="0"/>
              <a:t> </a:t>
            </a:r>
          </a:p>
          <a:p>
            <a:pPr lvl="1"/>
            <a:r>
              <a:rPr lang="en-US" dirty="0" smtClean="0"/>
              <a:t>NYSE markets</a:t>
            </a:r>
            <a:r>
              <a:rPr lang="en-US" dirty="0"/>
              <a:t>: </a:t>
            </a:r>
            <a:r>
              <a:rPr lang="en-US" dirty="0">
                <a:hlinkClick r:id="rId9"/>
              </a:rPr>
              <a:t>http://</a:t>
            </a:r>
            <a:r>
              <a:rPr lang="en-US" dirty="0" smtClean="0">
                <a:hlinkClick r:id="rId9"/>
              </a:rPr>
              <a:t>www.nyxdata.com/Data-Products/Daily-TAQ</a:t>
            </a:r>
            <a:r>
              <a:rPr lang="en-US" dirty="0" smtClean="0"/>
              <a:t> </a:t>
            </a:r>
          </a:p>
          <a:p>
            <a:r>
              <a:rPr lang="en-US" dirty="0" smtClean="0"/>
              <a:t>Other</a:t>
            </a:r>
          </a:p>
          <a:p>
            <a:pPr lvl="1"/>
            <a:r>
              <a:rPr lang="en-US" dirty="0" smtClean="0"/>
              <a:t>screen scrape anything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0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CONTAIN_GUIDS" val="TRUE"/>
  <p:tag name="ISPRING_RESOURCE_PATHS_HASH_PRESENTER" val="bb872839a4259edcbff29418bc6ca9dcae24e1c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3727bb3a-a866-41e4-ab23-61f7918984bf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8fd2520b-d9d2-4593-9fa8-96b885cdea47"/>
</p:tagLst>
</file>

<file path=ppt/theme/theme1.xml><?xml version="1.0" encoding="utf-8"?>
<a:theme xmlns:a="http://schemas.openxmlformats.org/drawingml/2006/main" name="1_MapR Template 2016_jt3">
  <a:themeElements>
    <a:clrScheme name="Custom 1">
      <a:dk1>
        <a:sysClr val="windowText" lastClr="000000"/>
      </a:dk1>
      <a:lt1>
        <a:sysClr val="window" lastClr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round/>
          <a:headEnd/>
          <a:tailEnd/>
        </a:ln>
      </a:spPr>
      <a:bodyPr rtlCol="0" anchor="ctr"/>
      <a:lstStyle>
        <a:defPPr algn="ctr" eaLnBrk="0" hangingPunct="0">
          <a:defRPr dirty="0" smtClean="0">
            <a:solidFill>
              <a:srgbClr val="FFFFFF"/>
            </a:solidFill>
          </a:defRPr>
        </a:defPPr>
      </a:lstStyle>
    </a:spDef>
    <a:lnDef>
      <a:spPr bwMode="auto">
        <a:noFill/>
        <a:ln w="25400" algn="ctr">
          <a:solidFill>
            <a:schemeClr val="bg2"/>
          </a:solidFill>
          <a:round/>
          <a:headEnd/>
          <a:tailEnd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  <a:latin typeface="Arial"/>
            <a:cs typeface="Arial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E869D59C-797E-4454-B418-57D4E8C67504}" vid="{4A4BBEB7-038B-4A39-8490-03B36E7AA8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MapR Template 2016</Template>
  <TotalTime>15801</TotalTime>
  <Words>3366</Words>
  <Application>Microsoft Macintosh PowerPoint</Application>
  <PresentationFormat>Custom</PresentationFormat>
  <Paragraphs>853</Paragraphs>
  <Slides>64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 Rounded MT Bold</vt:lpstr>
      <vt:lpstr>Avenir Heavy</vt:lpstr>
      <vt:lpstr>Avenir Medium</vt:lpstr>
      <vt:lpstr>Calibri</vt:lpstr>
      <vt:lpstr>Comic Sans MS</vt:lpstr>
      <vt:lpstr>Consolas</vt:lpstr>
      <vt:lpstr>Courier</vt:lpstr>
      <vt:lpstr>Courier New</vt:lpstr>
      <vt:lpstr>Georgia</vt:lpstr>
      <vt:lpstr>Wingdings</vt:lpstr>
      <vt:lpstr>Arial</vt:lpstr>
      <vt:lpstr>1_MapR Template 2016_jt3</vt:lpstr>
      <vt:lpstr>PowerPoint Presentation</vt:lpstr>
      <vt:lpstr>Abstract</vt:lpstr>
      <vt:lpstr>Author</vt:lpstr>
      <vt:lpstr>What is Kafka?</vt:lpstr>
      <vt:lpstr>PowerPoint Presentation</vt:lpstr>
      <vt:lpstr>PowerPoint Presentation</vt:lpstr>
      <vt:lpstr>Kafka Strengths</vt:lpstr>
      <vt:lpstr>Who is streaming data?</vt:lpstr>
      <vt:lpstr>Some examples of streaming datasets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Kafka depends on Zookeeper</vt:lpstr>
      <vt:lpstr>DEMO: Kafka CLI</vt:lpstr>
      <vt:lpstr>DEMO: Java API</vt:lpstr>
      <vt:lpstr>DEMO: Heroku Kafka-as-a-Service</vt:lpstr>
      <vt:lpstr>DEMO: Kafka in a web app</vt:lpstr>
      <vt:lpstr>PowerPoint Presentation</vt:lpstr>
      <vt:lpstr>ProducerRecord vs ConsumerRecord</vt:lpstr>
      <vt:lpstr>Consumer Groups, Cursors, and Partitions</vt:lpstr>
      <vt:lpstr>Partition Balancing</vt:lpstr>
      <vt:lpstr>Consumer Groups</vt:lpstr>
      <vt:lpstr>Cursor Persistence</vt:lpstr>
      <vt:lpstr>At Least Once semantics</vt:lpstr>
      <vt:lpstr>Batching Behavior</vt:lpstr>
      <vt:lpstr>Serialization</vt:lpstr>
      <vt:lpstr>Key Concept - Serialization</vt:lpstr>
      <vt:lpstr>How to stream a POJO</vt:lpstr>
      <vt:lpstr>Problems with streaming POJOs</vt:lpstr>
      <vt:lpstr>How would you stream this?</vt:lpstr>
      <vt:lpstr>Option A?</vt:lpstr>
      <vt:lpstr>Option B?</vt:lpstr>
      <vt:lpstr>Option C?</vt:lpstr>
      <vt:lpstr>PowerPoint Presentation</vt:lpstr>
      <vt:lpstr>Major Performance Factors</vt:lpstr>
      <vt:lpstr>Major Performance Factors</vt:lpstr>
      <vt:lpstr>Major Performance Factors</vt:lpstr>
      <vt:lpstr>Read vs Processing Parallelism</vt:lpstr>
      <vt:lpstr>PowerPoint Presentation</vt:lpstr>
      <vt:lpstr>Performance Anti-Pattern</vt:lpstr>
      <vt:lpstr>Performance Anti-Pattern</vt:lpstr>
      <vt:lpstr>Performance Anti-Pattern</vt:lpstr>
      <vt:lpstr>Performance Anti-Pattern</vt:lpstr>
      <vt:lpstr>Performance Anti-Pattern</vt:lpstr>
      <vt:lpstr>Performance Anti-Pattern</vt:lpstr>
      <vt:lpstr>Good Practices</vt:lpstr>
      <vt:lpstr>Three Performance Takeaways</vt:lpstr>
      <vt:lpstr>DEMO: Tuning Kafka with Junit</vt:lpstr>
      <vt:lpstr>How to create Junit parameterized tests</vt:lpstr>
      <vt:lpstr>Benchmarks</vt:lpstr>
      <vt:lpstr>Kafka vs MapR Streams</vt:lpstr>
      <vt:lpstr>MapR Streams is a more scalable Kafka</vt:lpstr>
      <vt:lpstr>PowerPoint Presentation</vt:lpstr>
      <vt:lpstr>PowerPoint Presentation</vt:lpstr>
      <vt:lpstr>Next Steps:</vt:lpstr>
      <vt:lpstr>Free training  http://learn.mapr.com  </vt:lpstr>
      <vt:lpstr>PowerPoint Presentation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swooledge</dc:creator>
  <cp:lastModifiedBy>Microsoft Office User</cp:lastModifiedBy>
  <cp:revision>505</cp:revision>
  <cp:lastPrinted>2016-09-16T17:32:51Z</cp:lastPrinted>
  <dcterms:created xsi:type="dcterms:W3CDTF">2016-03-24T17:16:56Z</dcterms:created>
  <dcterms:modified xsi:type="dcterms:W3CDTF">2016-10-20T17:57:25Z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12</vt:lpwstr>
  </property>
  <property fmtid="{D5CDD505-2E9C-101B-9397-08002B2CF9AE}" pid="3" name="Jive_LatestUserAccountName">
    <vt:lpwstr>swooledge@maprtech.com</vt:lpwstr>
  </property>
  <property fmtid="{D5CDD505-2E9C-101B-9397-08002B2CF9AE}" pid="4" name="Offisync_ProviderInitializationData">
    <vt:lpwstr>https://maprtech.jiveon.com/</vt:lpwstr>
  </property>
  <property fmtid="{D5CDD505-2E9C-101B-9397-08002B2CF9AE}" pid="5" name="Jive_VersionGuid">
    <vt:lpwstr>9cad330ebad3498097cf16b90c50aa16</vt:lpwstr>
  </property>
  <property fmtid="{D5CDD505-2E9C-101B-9397-08002B2CF9AE}" pid="6" name="Offisync_ServerID">
    <vt:lpwstr>7b01d2bb-4622-4b35-8a2e-a9e8a99d2cb6</vt:lpwstr>
  </property>
  <property fmtid="{D5CDD505-2E9C-101B-9397-08002B2CF9AE}" pid="7" name="Offisync_UniqueId">
    <vt:lpwstr>1242</vt:lpwstr>
  </property>
  <property fmtid="{D5CDD505-2E9C-101B-9397-08002B2CF9AE}" pid="8" name="Jive_PrevVersionNumber">
    <vt:lpwstr>11</vt:lpwstr>
  </property>
  <property fmtid="{D5CDD505-2E9C-101B-9397-08002B2CF9AE}" pid="9" name="Jive_VersionGuid_v2.5">
    <vt:lpwstr>da47bf016bcd48639e67ca7a914809a5</vt:lpwstr>
  </property>
  <property fmtid="{D5CDD505-2E9C-101B-9397-08002B2CF9AE}" pid="10" name="Jive_LatestFileFullName">
    <vt:lpwstr>29505f122f25a92ea21935614ff976f8</vt:lpwstr>
  </property>
  <property fmtid="{D5CDD505-2E9C-101B-9397-08002B2CF9AE}" pid="11" name="Jive_ModifiedButNotPublished">
    <vt:lpwstr>True</vt:lpwstr>
  </property>
</Properties>
</file>